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60" r:id="rId5"/>
    <p:sldId id="262" r:id="rId6"/>
    <p:sldId id="263" r:id="rId7"/>
    <p:sldId id="261" r:id="rId8"/>
    <p:sldId id="264" r:id="rId9"/>
    <p:sldId id="266" r:id="rId10"/>
    <p:sldId id="265" r:id="rId11"/>
    <p:sldId id="268" r:id="rId12"/>
    <p:sldId id="269" r:id="rId13"/>
    <p:sldId id="270"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4959D4-A2B0-45EA-9D90-4B70186196E6}" v="137" dt="2024-04-28T04:10:33.4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Saturday, April 27, 2024</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9599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Saturday, April 27, 2024</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362107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Saturday, April 27, 2024</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606800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Saturday, April 27, 2024</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19687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Saturday, April 27, 2024</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251818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Saturday, April 27, 2024</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393202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Saturday, April 27, 2024</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63616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Saturday, April 27, 2024</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73385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Saturday, April 27, 2024</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026500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Saturday, April 27, 2024</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685397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Saturday, April 27, 2024</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752206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Saturday, April 27, 2024</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4173616371"/>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0" r:id="rId6"/>
    <p:sldLayoutId id="2147483726" r:id="rId7"/>
    <p:sldLayoutId id="2147483727" r:id="rId8"/>
    <p:sldLayoutId id="2147483728" r:id="rId9"/>
    <p:sldLayoutId id="2147483729" r:id="rId10"/>
    <p:sldLayoutId id="2147483731"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4" y="1051551"/>
            <a:ext cx="3565524" cy="2384898"/>
          </a:xfrm>
        </p:spPr>
        <p:txBody>
          <a:bodyPr anchor="b">
            <a:normAutofit/>
          </a:bodyPr>
          <a:lstStyle/>
          <a:p>
            <a:pPr>
              <a:lnSpc>
                <a:spcPct val="90000"/>
              </a:lnSpc>
            </a:pPr>
            <a:r>
              <a:rPr lang="en-US" sz="4100" dirty="0">
                <a:ea typeface="+mj-lt"/>
                <a:cs typeface="+mj-lt"/>
              </a:rPr>
              <a:t>Escaping the Dangers of Spiritual Lukewarmness</a:t>
            </a:r>
            <a:endParaRPr lang="en-US" sz="4100" dirty="0"/>
          </a:p>
        </p:txBody>
      </p:sp>
      <p:sp>
        <p:nvSpPr>
          <p:cNvPr id="3" name="Subtitle 2"/>
          <p:cNvSpPr>
            <a:spLocks noGrp="1"/>
          </p:cNvSpPr>
          <p:nvPr>
            <p:ph type="subTitle" idx="1"/>
          </p:nvPr>
        </p:nvSpPr>
        <p:spPr>
          <a:xfrm>
            <a:off x="550863" y="3569008"/>
            <a:ext cx="3565525" cy="1731656"/>
          </a:xfrm>
        </p:spPr>
        <p:txBody>
          <a:bodyPr vert="horz" wrap="square" lIns="91440" tIns="45720" rIns="91440" bIns="45720" rtlCol="0" anchor="t">
            <a:normAutofit/>
          </a:bodyPr>
          <a:lstStyle/>
          <a:p>
            <a:r>
              <a:rPr lang="en-US" sz="2000" b="1" dirty="0">
                <a:solidFill>
                  <a:schemeClr val="tx1">
                    <a:alpha val="60000"/>
                  </a:schemeClr>
                </a:solidFill>
              </a:rPr>
              <a:t>With Bishop Ronald K. Powell</a:t>
            </a:r>
          </a:p>
        </p:txBody>
      </p:sp>
      <p:grpSp>
        <p:nvGrpSpPr>
          <p:cNvPr id="66" name="Group 65">
            <a:extLst>
              <a:ext uri="{FF2B5EF4-FFF2-40B4-BE49-F238E27FC236}">
                <a16:creationId xmlns:a16="http://schemas.microsoft.com/office/drawing/2014/main" id="{4592A8CB-0B0A-43A5-86F4-712B0C46967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850" y="444676"/>
            <a:ext cx="667802" cy="631474"/>
            <a:chOff x="10478914" y="1506691"/>
            <a:chExt cx="667802" cy="631474"/>
          </a:xfrm>
        </p:grpSpPr>
        <p:sp>
          <p:nvSpPr>
            <p:cNvPr id="19" name="Freeform: Shape 18">
              <a:extLst>
                <a:ext uri="{FF2B5EF4-FFF2-40B4-BE49-F238E27FC236}">
                  <a16:creationId xmlns:a16="http://schemas.microsoft.com/office/drawing/2014/main" id="{4C63B2AC-3D19-416D-A37F-2DDA8A36513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7" name="Oval 66">
              <a:extLst>
                <a:ext uri="{FF2B5EF4-FFF2-40B4-BE49-F238E27FC236}">
                  <a16:creationId xmlns:a16="http://schemas.microsoft.com/office/drawing/2014/main" id="{8A474391-1271-45F9-A39C-8641371ABC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5991" r="11510" b="-1"/>
          <a:stretch/>
        </p:blipFill>
        <p:spPr>
          <a:xfrm>
            <a:off x="4743450" y="10"/>
            <a:ext cx="7448551" cy="6857990"/>
          </a:xfrm>
          <a:custGeom>
            <a:avLst/>
            <a:gdLst/>
            <a:ahLst/>
            <a:cxnLst/>
            <a:rect l="l" t="t" r="r" b="b"/>
            <a:pathLst>
              <a:path w="7448551" h="6858000">
                <a:moveTo>
                  <a:pt x="0" y="0"/>
                </a:moveTo>
                <a:lnTo>
                  <a:pt x="7448551" y="0"/>
                </a:lnTo>
                <a:lnTo>
                  <a:pt x="7448551" y="6858000"/>
                </a:lnTo>
                <a:lnTo>
                  <a:pt x="0" y="6858000"/>
                </a:lnTo>
                <a:close/>
              </a:path>
            </a:pathLst>
          </a:custGeom>
        </p:spPr>
      </p:pic>
      <p:sp>
        <p:nvSpPr>
          <p:cNvPr id="68" name="Rectangle 67">
            <a:extLst>
              <a:ext uri="{FF2B5EF4-FFF2-40B4-BE49-F238E27FC236}">
                <a16:creationId xmlns:a16="http://schemas.microsoft.com/office/drawing/2014/main" id="{41AC6C06-99FE-4BA1-BC82-8406A424CD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7AEC842D-C905-4DEA-B1C3-CA51995C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21219" y="543322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549275"/>
            <a:ext cx="5548871" cy="6041109"/>
          </a:xfrm>
        </p:spPr>
        <p:txBody>
          <a:bodyPr anchor="b">
            <a:noAutofit/>
          </a:bodyPr>
          <a:lstStyle/>
          <a:p>
            <a:r>
              <a:rPr lang="en-US" sz="4000" dirty="0">
                <a:ea typeface="+mj-lt"/>
                <a:cs typeface="+mj-lt"/>
              </a:rPr>
              <a:t>Colossians 4:2</a:t>
            </a:r>
            <a:endParaRPr lang="en-US" dirty="0"/>
          </a:p>
          <a:p>
            <a:r>
              <a:rPr lang="en-US" sz="4000" dirty="0">
                <a:ea typeface="+mj-lt"/>
                <a:cs typeface="+mj-lt"/>
              </a:rPr>
              <a:t>2 Continue steadfastly in prayer, being watchful in it with thanksgiving.</a:t>
            </a:r>
            <a:endParaRPr lang="en-US" dirty="0">
              <a:ea typeface="+mj-lt"/>
              <a:cs typeface="+mj-lt"/>
            </a:endParaRPr>
          </a:p>
          <a:p>
            <a:endParaRPr lang="en-US" sz="4000" dirty="0">
              <a:ea typeface="+mj-lt"/>
              <a:cs typeface="+mj-lt"/>
            </a:endParaRPr>
          </a:p>
          <a:p>
            <a:endParaRPr lang="en-US" sz="4000" b="1" dirty="0"/>
          </a:p>
          <a:p>
            <a:endParaRPr lang="en-US" sz="4000" dirty="0"/>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172686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549275"/>
            <a:ext cx="5548871" cy="7255891"/>
          </a:xfrm>
        </p:spPr>
        <p:txBody>
          <a:bodyPr anchor="b">
            <a:noAutofit/>
          </a:bodyPr>
          <a:lstStyle/>
          <a:p>
            <a:r>
              <a:rPr lang="en-US" sz="4000">
                <a:ea typeface="+mj-lt"/>
                <a:cs typeface="+mj-lt"/>
              </a:rPr>
              <a:t>2 Timothy 3:16</a:t>
            </a:r>
            <a:endParaRPr lang="en-US"/>
          </a:p>
          <a:p>
            <a:r>
              <a:rPr lang="en-US" sz="4000" dirty="0">
                <a:ea typeface="+mj-lt"/>
                <a:cs typeface="+mj-lt"/>
              </a:rPr>
              <a:t>16 All Scripture is breathed out by God and profitable for teaching, for reproof, for correction, and for training in righteousness,</a:t>
            </a:r>
            <a:endParaRPr lang="en-US" dirty="0"/>
          </a:p>
          <a:p>
            <a:endParaRPr lang="en-US" sz="4000" dirty="0">
              <a:ea typeface="+mj-lt"/>
              <a:cs typeface="+mj-lt"/>
            </a:endParaRPr>
          </a:p>
          <a:p>
            <a:endParaRPr lang="en-US" sz="4000" dirty="0">
              <a:ea typeface="+mj-lt"/>
              <a:cs typeface="+mj-lt"/>
            </a:endParaRPr>
          </a:p>
          <a:p>
            <a:endParaRPr lang="en-US" sz="4000" b="1" dirty="0"/>
          </a:p>
          <a:p>
            <a:endParaRPr lang="en-US" sz="4000" dirty="0"/>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78145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427797"/>
            <a:ext cx="5548871" cy="7277978"/>
          </a:xfrm>
        </p:spPr>
        <p:txBody>
          <a:bodyPr anchor="b">
            <a:noAutofit/>
          </a:bodyPr>
          <a:lstStyle/>
          <a:p>
            <a:r>
              <a:rPr lang="en-US" sz="4000" dirty="0">
                <a:ea typeface="+mj-lt"/>
                <a:cs typeface="+mj-lt"/>
              </a:rPr>
              <a:t>James 1:22</a:t>
            </a:r>
            <a:endParaRPr lang="en-US" dirty="0"/>
          </a:p>
          <a:p>
            <a:r>
              <a:rPr lang="en-US" sz="4000" dirty="0">
                <a:ea typeface="+mj-lt"/>
                <a:cs typeface="+mj-lt"/>
              </a:rPr>
              <a:t>22 But be doers of the word, and not hearers only, deceiving yourselves.</a:t>
            </a:r>
            <a:endParaRPr lang="en-US" dirty="0"/>
          </a:p>
          <a:p>
            <a:endParaRPr lang="en-US" sz="4000" dirty="0"/>
          </a:p>
          <a:p>
            <a:endParaRPr lang="en-US" sz="4000" dirty="0">
              <a:ea typeface="+mj-lt"/>
              <a:cs typeface="+mj-lt"/>
            </a:endParaRPr>
          </a:p>
          <a:p>
            <a:endParaRPr lang="en-US" sz="4000" dirty="0">
              <a:ea typeface="+mj-lt"/>
              <a:cs typeface="+mj-lt"/>
            </a:endParaRPr>
          </a:p>
          <a:p>
            <a:endParaRPr lang="en-US" sz="4000" b="1" dirty="0"/>
          </a:p>
          <a:p>
            <a:endParaRPr lang="en-US" sz="4000" dirty="0"/>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28568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460927"/>
            <a:ext cx="5548871" cy="7222761"/>
          </a:xfrm>
        </p:spPr>
        <p:txBody>
          <a:bodyPr anchor="b">
            <a:noAutofit/>
          </a:bodyPr>
          <a:lstStyle/>
          <a:p>
            <a:r>
              <a:rPr lang="en-US" sz="4000">
                <a:ea typeface="+mj-lt"/>
                <a:cs typeface="+mj-lt"/>
              </a:rPr>
              <a:t>Romans 12:11</a:t>
            </a:r>
            <a:endParaRPr lang="en-US"/>
          </a:p>
          <a:p>
            <a:r>
              <a:rPr lang="en-US" sz="4000" baseline="30000">
                <a:ea typeface="+mj-lt"/>
                <a:cs typeface="+mj-lt"/>
              </a:rPr>
              <a:t>11 </a:t>
            </a:r>
            <a:r>
              <a:rPr lang="en-US" sz="4000">
                <a:ea typeface="+mj-lt"/>
                <a:cs typeface="+mj-lt"/>
              </a:rPr>
              <a:t>Do not be slothful in zeal, be fervent in spirit, serve the Lord.</a:t>
            </a:r>
            <a:endParaRPr lang="en-US">
              <a:ea typeface="+mj-lt"/>
              <a:cs typeface="+mj-lt"/>
            </a:endParaRPr>
          </a:p>
          <a:p>
            <a:endParaRPr lang="en-US" sz="4000" dirty="0"/>
          </a:p>
          <a:p>
            <a:endParaRPr lang="en-US" sz="4000" dirty="0"/>
          </a:p>
          <a:p>
            <a:endParaRPr lang="en-US" sz="4000" dirty="0">
              <a:ea typeface="+mj-lt"/>
              <a:cs typeface="+mj-lt"/>
            </a:endParaRPr>
          </a:p>
          <a:p>
            <a:endParaRPr lang="en-US" sz="4000" dirty="0">
              <a:ea typeface="+mj-lt"/>
              <a:cs typeface="+mj-lt"/>
            </a:endParaRPr>
          </a:p>
          <a:p>
            <a:endParaRPr lang="en-US" sz="4000" b="1" dirty="0"/>
          </a:p>
          <a:p>
            <a:endParaRPr lang="en-US" sz="4000" dirty="0"/>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124176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5" name="Rectangle 84">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603450"/>
            <a:ext cx="5545537" cy="3138965"/>
          </a:xfrm>
        </p:spPr>
        <p:txBody>
          <a:bodyPr vert="horz" wrap="square" lIns="0" tIns="0" rIns="0" bIns="0" rtlCol="0" anchor="b" anchorCtr="0">
            <a:noAutofit/>
          </a:bodyPr>
          <a:lstStyle/>
          <a:p>
            <a:r>
              <a:rPr lang="en-US" sz="3600" b="1" dirty="0">
                <a:ea typeface="+mj-lt"/>
                <a:cs typeface="+mj-lt"/>
              </a:rPr>
              <a:t>Closing</a:t>
            </a:r>
          </a:p>
          <a:p>
            <a:endParaRPr lang="en-US" sz="2400" b="1" dirty="0">
              <a:ea typeface="+mj-lt"/>
              <a:cs typeface="+mj-lt"/>
            </a:endParaRPr>
          </a:p>
          <a:p>
            <a:endParaRPr lang="en-US" sz="3200" dirty="0">
              <a:ea typeface="+mj-lt"/>
              <a:cs typeface="+mj-lt"/>
            </a:endParaRPr>
          </a:p>
          <a:p>
            <a:endParaRPr lang="en-US" sz="3600" dirty="0">
              <a:ea typeface="+mj-lt"/>
              <a:cs typeface="+mj-lt"/>
            </a:endParaRPr>
          </a:p>
          <a:p>
            <a:endParaRPr lang="en-US" sz="3600" dirty="0"/>
          </a:p>
          <a:p>
            <a:pPr>
              <a:lnSpc>
                <a:spcPct val="90000"/>
              </a:lnSpc>
            </a:pPr>
            <a:endParaRPr lang="en-US" sz="3000" dirty="0"/>
          </a:p>
        </p:txBody>
      </p:sp>
      <p:sp>
        <p:nvSpPr>
          <p:cNvPr id="87" name="Oval 86">
            <a:extLst>
              <a:ext uri="{FF2B5EF4-FFF2-40B4-BE49-F238E27FC236}">
                <a16:creationId xmlns:a16="http://schemas.microsoft.com/office/drawing/2014/main" id="{D87560B9-86B8-4558-93E9-FAB8DBE40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66122" y="7174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9" name="Freeform: Shape 88">
            <a:extLst>
              <a:ext uri="{FF2B5EF4-FFF2-40B4-BE49-F238E27FC236}">
                <a16:creationId xmlns:a16="http://schemas.microsoft.com/office/drawing/2014/main" id="{71400469-1077-4353-BFB5-E4159ADF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24143" y="5425719"/>
            <a:ext cx="826527" cy="463493"/>
          </a:xfrm>
          <a:custGeom>
            <a:avLst/>
            <a:gdLst>
              <a:gd name="connsiteX0" fmla="*/ 791231 w 826527"/>
              <a:gd name="connsiteY0" fmla="*/ 135754 h 463493"/>
              <a:gd name="connsiteX1" fmla="*/ 826527 w 826527"/>
              <a:gd name="connsiteY1" fmla="*/ 178533 h 463493"/>
              <a:gd name="connsiteX2" fmla="*/ 658803 w 826527"/>
              <a:gd name="connsiteY2" fmla="*/ 346257 h 463493"/>
              <a:gd name="connsiteX3" fmla="*/ 627362 w 826527"/>
              <a:gd name="connsiteY3" fmla="*/ 299623 h 463493"/>
              <a:gd name="connsiteX4" fmla="*/ 463493 w 826527"/>
              <a:gd name="connsiteY4" fmla="*/ 231747 h 463493"/>
              <a:gd name="connsiteX5" fmla="*/ 231747 w 826527"/>
              <a:gd name="connsiteY5" fmla="*/ 463493 h 463493"/>
              <a:gd name="connsiteX6" fmla="*/ 0 w 826527"/>
              <a:gd name="connsiteY6" fmla="*/ 463493 h 463493"/>
              <a:gd name="connsiteX7" fmla="*/ 463492 w 826527"/>
              <a:gd name="connsiteY7" fmla="*/ 0 h 463493"/>
              <a:gd name="connsiteX8" fmla="*/ 791231 w 826527"/>
              <a:gd name="connsiteY8" fmla="*/ 135754 h 46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527" h="463493">
                <a:moveTo>
                  <a:pt x="791231" y="135754"/>
                </a:moveTo>
                <a:lnTo>
                  <a:pt x="826527" y="178533"/>
                </a:lnTo>
                <a:lnTo>
                  <a:pt x="658803" y="346257"/>
                </a:lnTo>
                <a:lnTo>
                  <a:pt x="627362" y="299623"/>
                </a:lnTo>
                <a:cubicBezTo>
                  <a:pt x="585424" y="257686"/>
                  <a:pt x="527487" y="231747"/>
                  <a:pt x="463493" y="231747"/>
                </a:cubicBezTo>
                <a:cubicBezTo>
                  <a:pt x="335503" y="231746"/>
                  <a:pt x="231746" y="335503"/>
                  <a:pt x="231747" y="463493"/>
                </a:cubicBezTo>
                <a:lnTo>
                  <a:pt x="0" y="463493"/>
                </a:lnTo>
                <a:cubicBezTo>
                  <a:pt x="0" y="207513"/>
                  <a:pt x="207513" y="0"/>
                  <a:pt x="463492" y="0"/>
                </a:cubicBezTo>
                <a:cubicBezTo>
                  <a:pt x="591482" y="0"/>
                  <a:pt x="707356" y="51879"/>
                  <a:pt x="791231" y="135754"/>
                </a:cubicBezTo>
                <a:close/>
              </a:path>
            </a:pathLst>
          </a:custGeom>
          <a:solidFill>
            <a:schemeClr val="bg2"/>
          </a:solidFill>
          <a:ln>
            <a:noFill/>
          </a:ln>
          <a:effectLst>
            <a:innerShdw blurRad="1270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91" name="Freeform: Shape 90">
            <a:extLst>
              <a:ext uri="{FF2B5EF4-FFF2-40B4-BE49-F238E27FC236}">
                <a16:creationId xmlns:a16="http://schemas.microsoft.com/office/drawing/2014/main" id="{F28851F7-6B20-43F1-90FF-B41CE11AF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62489" y="5445666"/>
            <a:ext cx="807174" cy="508309"/>
          </a:xfrm>
          <a:custGeom>
            <a:avLst/>
            <a:gdLst>
              <a:gd name="connsiteX0" fmla="*/ 791232 w 807174"/>
              <a:gd name="connsiteY0" fmla="*/ 148880 h 508309"/>
              <a:gd name="connsiteX1" fmla="*/ 807174 w 807174"/>
              <a:gd name="connsiteY1" fmla="*/ 170072 h 508309"/>
              <a:gd name="connsiteX2" fmla="*/ 636502 w 807174"/>
              <a:gd name="connsiteY2" fmla="*/ 340744 h 508309"/>
              <a:gd name="connsiteX3" fmla="*/ 627362 w 807174"/>
              <a:gd name="connsiteY3" fmla="*/ 328595 h 508309"/>
              <a:gd name="connsiteX4" fmla="*/ 463493 w 807174"/>
              <a:gd name="connsiteY4" fmla="*/ 254155 h 508309"/>
              <a:gd name="connsiteX5" fmla="*/ 231747 w 807174"/>
              <a:gd name="connsiteY5" fmla="*/ 508309 h 508309"/>
              <a:gd name="connsiteX6" fmla="*/ 0 w 807174"/>
              <a:gd name="connsiteY6" fmla="*/ 508309 h 508309"/>
              <a:gd name="connsiteX7" fmla="*/ 463493 w 807174"/>
              <a:gd name="connsiteY7" fmla="*/ 0 h 508309"/>
              <a:gd name="connsiteX8" fmla="*/ 791232 w 807174"/>
              <a:gd name="connsiteY8" fmla="*/ 148880 h 50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174" h="508309">
                <a:moveTo>
                  <a:pt x="791232" y="148880"/>
                </a:moveTo>
                <a:lnTo>
                  <a:pt x="807174" y="170072"/>
                </a:lnTo>
                <a:lnTo>
                  <a:pt x="636502" y="340744"/>
                </a:lnTo>
                <a:lnTo>
                  <a:pt x="627362" y="328595"/>
                </a:lnTo>
                <a:cubicBezTo>
                  <a:pt x="585425" y="282602"/>
                  <a:pt x="527487" y="254155"/>
                  <a:pt x="463493" y="254155"/>
                </a:cubicBezTo>
                <a:cubicBezTo>
                  <a:pt x="335503" y="254155"/>
                  <a:pt x="231746" y="367943"/>
                  <a:pt x="231747" y="508309"/>
                </a:cubicBezTo>
                <a:lnTo>
                  <a:pt x="0" y="508309"/>
                </a:lnTo>
                <a:cubicBezTo>
                  <a:pt x="0" y="227578"/>
                  <a:pt x="207513" y="0"/>
                  <a:pt x="463493" y="0"/>
                </a:cubicBezTo>
                <a:cubicBezTo>
                  <a:pt x="591482" y="-1"/>
                  <a:pt x="707356" y="56895"/>
                  <a:pt x="791232" y="148880"/>
                </a:cubicBezTo>
                <a:close/>
              </a:path>
            </a:pathLst>
          </a:custGeom>
          <a:solidFill>
            <a:schemeClr val="accent6">
              <a:lumMod val="60000"/>
              <a:lumOff val="40000"/>
              <a:alpha val="20000"/>
            </a:schemeClr>
          </a:solidFill>
          <a:ln>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23450" r="18970"/>
          <a:stretch/>
        </p:blipFill>
        <p:spPr>
          <a:xfrm>
            <a:off x="6640455" y="606796"/>
            <a:ext cx="4868976" cy="5644408"/>
          </a:xfrm>
          <a:custGeom>
            <a:avLst/>
            <a:gdLst/>
            <a:ahLst/>
            <a:cxnLst/>
            <a:rect l="l" t="t" r="r" b="b"/>
            <a:pathLst>
              <a:path w="4868976" h="5644408">
                <a:moveTo>
                  <a:pt x="2398421" y="0"/>
                </a:moveTo>
                <a:lnTo>
                  <a:pt x="4868973" y="1424628"/>
                </a:lnTo>
                <a:lnTo>
                  <a:pt x="4868976" y="1424625"/>
                </a:lnTo>
                <a:lnTo>
                  <a:pt x="4868976" y="1424628"/>
                </a:lnTo>
                <a:lnTo>
                  <a:pt x="4868976" y="4219781"/>
                </a:lnTo>
                <a:lnTo>
                  <a:pt x="2398419" y="5644408"/>
                </a:lnTo>
                <a:lnTo>
                  <a:pt x="0" y="4219781"/>
                </a:lnTo>
                <a:lnTo>
                  <a:pt x="0" y="1424628"/>
                </a:lnTo>
                <a:lnTo>
                  <a:pt x="0" y="1424625"/>
                </a:lnTo>
                <a:lnTo>
                  <a:pt x="3" y="1424628"/>
                </a:lnTo>
                <a:close/>
              </a:path>
            </a:pathLst>
          </a:custGeom>
        </p:spPr>
      </p:pic>
      <p:sp>
        <p:nvSpPr>
          <p:cNvPr id="93" name="Oval 92">
            <a:extLst>
              <a:ext uri="{FF2B5EF4-FFF2-40B4-BE49-F238E27FC236}">
                <a16:creationId xmlns:a16="http://schemas.microsoft.com/office/drawing/2014/main" id="{09E6BACC-8290-425B-A517-1914E16D8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865497" y="5915162"/>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653275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549275"/>
            <a:ext cx="5537828" cy="5444762"/>
          </a:xfrm>
        </p:spPr>
        <p:txBody>
          <a:bodyPr anchor="b">
            <a:noAutofit/>
          </a:bodyPr>
          <a:lstStyle/>
          <a:p>
            <a:r>
              <a:rPr lang="en-US" sz="4000" b="1" dirty="0">
                <a:ea typeface="+mj-lt"/>
                <a:cs typeface="+mj-lt"/>
              </a:rPr>
              <a:t>Revelation 3:15-16</a:t>
            </a:r>
            <a:endParaRPr lang="en-US" sz="4000" b="1" dirty="0"/>
          </a:p>
          <a:p>
            <a:r>
              <a:rPr lang="en-US" sz="4000" b="1" dirty="0">
                <a:ea typeface="+mj-lt"/>
                <a:cs typeface="+mj-lt"/>
              </a:rPr>
              <a:t>"I know your works: you are neither cold nor hot. Would that you were either cold or hot! So,</a:t>
            </a:r>
            <a:endParaRPr lang="en-US" sz="4000" b="1"/>
          </a:p>
          <a:p>
            <a:pPr>
              <a:lnSpc>
                <a:spcPct val="90000"/>
              </a:lnSpc>
            </a:pPr>
            <a:r>
              <a:rPr lang="en-US" sz="4000" b="1" dirty="0">
                <a:latin typeface="Calibri"/>
                <a:ea typeface="+mj-lt"/>
                <a:cs typeface="Calibri"/>
              </a:rPr>
              <a:t>because you are lukewarm, and neither hot nor cold, I will spit you out of my mouth." </a:t>
            </a:r>
            <a:endParaRPr lang="en-US" sz="4000" b="1"/>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64519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5" name="Rectangle 84">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603450"/>
            <a:ext cx="5545537" cy="5325575"/>
          </a:xfrm>
        </p:spPr>
        <p:txBody>
          <a:bodyPr vert="horz" wrap="square" lIns="0" tIns="0" rIns="0" bIns="0" rtlCol="0" anchor="b" anchorCtr="0">
            <a:noAutofit/>
          </a:bodyPr>
          <a:lstStyle/>
          <a:p>
            <a:r>
              <a:rPr lang="en-US" sz="3600" b="1" dirty="0">
                <a:ea typeface="+mj-lt"/>
                <a:cs typeface="+mj-lt"/>
              </a:rPr>
              <a:t>Romans 12:2</a:t>
            </a:r>
            <a:endParaRPr lang="en-US" sz="3600" b="1"/>
          </a:p>
          <a:p>
            <a:r>
              <a:rPr lang="en-US" sz="3600" b="1" dirty="0">
                <a:ea typeface="+mj-lt"/>
                <a:cs typeface="+mj-lt"/>
              </a:rPr>
              <a:t>2 Do not be conformed to this world, but be transformed by the renewal of your mind, that by testing you may discern what is the will of God, what is good and acceptable and perfect.</a:t>
            </a:r>
            <a:endParaRPr lang="en-US" sz="3600" b="1" dirty="0"/>
          </a:p>
          <a:p>
            <a:pPr>
              <a:lnSpc>
                <a:spcPct val="90000"/>
              </a:lnSpc>
            </a:pPr>
            <a:endParaRPr lang="en-US" sz="3000" dirty="0"/>
          </a:p>
        </p:txBody>
      </p:sp>
      <p:sp>
        <p:nvSpPr>
          <p:cNvPr id="87" name="Oval 86">
            <a:extLst>
              <a:ext uri="{FF2B5EF4-FFF2-40B4-BE49-F238E27FC236}">
                <a16:creationId xmlns:a16="http://schemas.microsoft.com/office/drawing/2014/main" id="{D87560B9-86B8-4558-93E9-FAB8DBE40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66122" y="7174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9" name="Freeform: Shape 88">
            <a:extLst>
              <a:ext uri="{FF2B5EF4-FFF2-40B4-BE49-F238E27FC236}">
                <a16:creationId xmlns:a16="http://schemas.microsoft.com/office/drawing/2014/main" id="{71400469-1077-4353-BFB5-E4159ADF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24143" y="5425719"/>
            <a:ext cx="826527" cy="463493"/>
          </a:xfrm>
          <a:custGeom>
            <a:avLst/>
            <a:gdLst>
              <a:gd name="connsiteX0" fmla="*/ 791231 w 826527"/>
              <a:gd name="connsiteY0" fmla="*/ 135754 h 463493"/>
              <a:gd name="connsiteX1" fmla="*/ 826527 w 826527"/>
              <a:gd name="connsiteY1" fmla="*/ 178533 h 463493"/>
              <a:gd name="connsiteX2" fmla="*/ 658803 w 826527"/>
              <a:gd name="connsiteY2" fmla="*/ 346257 h 463493"/>
              <a:gd name="connsiteX3" fmla="*/ 627362 w 826527"/>
              <a:gd name="connsiteY3" fmla="*/ 299623 h 463493"/>
              <a:gd name="connsiteX4" fmla="*/ 463493 w 826527"/>
              <a:gd name="connsiteY4" fmla="*/ 231747 h 463493"/>
              <a:gd name="connsiteX5" fmla="*/ 231747 w 826527"/>
              <a:gd name="connsiteY5" fmla="*/ 463493 h 463493"/>
              <a:gd name="connsiteX6" fmla="*/ 0 w 826527"/>
              <a:gd name="connsiteY6" fmla="*/ 463493 h 463493"/>
              <a:gd name="connsiteX7" fmla="*/ 463492 w 826527"/>
              <a:gd name="connsiteY7" fmla="*/ 0 h 463493"/>
              <a:gd name="connsiteX8" fmla="*/ 791231 w 826527"/>
              <a:gd name="connsiteY8" fmla="*/ 135754 h 46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527" h="463493">
                <a:moveTo>
                  <a:pt x="791231" y="135754"/>
                </a:moveTo>
                <a:lnTo>
                  <a:pt x="826527" y="178533"/>
                </a:lnTo>
                <a:lnTo>
                  <a:pt x="658803" y="346257"/>
                </a:lnTo>
                <a:lnTo>
                  <a:pt x="627362" y="299623"/>
                </a:lnTo>
                <a:cubicBezTo>
                  <a:pt x="585424" y="257686"/>
                  <a:pt x="527487" y="231747"/>
                  <a:pt x="463493" y="231747"/>
                </a:cubicBezTo>
                <a:cubicBezTo>
                  <a:pt x="335503" y="231746"/>
                  <a:pt x="231746" y="335503"/>
                  <a:pt x="231747" y="463493"/>
                </a:cubicBezTo>
                <a:lnTo>
                  <a:pt x="0" y="463493"/>
                </a:lnTo>
                <a:cubicBezTo>
                  <a:pt x="0" y="207513"/>
                  <a:pt x="207513" y="0"/>
                  <a:pt x="463492" y="0"/>
                </a:cubicBezTo>
                <a:cubicBezTo>
                  <a:pt x="591482" y="0"/>
                  <a:pt x="707356" y="51879"/>
                  <a:pt x="791231" y="135754"/>
                </a:cubicBezTo>
                <a:close/>
              </a:path>
            </a:pathLst>
          </a:custGeom>
          <a:solidFill>
            <a:schemeClr val="bg2"/>
          </a:solidFill>
          <a:ln>
            <a:noFill/>
          </a:ln>
          <a:effectLst>
            <a:innerShdw blurRad="1270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91" name="Freeform: Shape 90">
            <a:extLst>
              <a:ext uri="{FF2B5EF4-FFF2-40B4-BE49-F238E27FC236}">
                <a16:creationId xmlns:a16="http://schemas.microsoft.com/office/drawing/2014/main" id="{F28851F7-6B20-43F1-90FF-B41CE11AF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62489" y="5445666"/>
            <a:ext cx="807174" cy="508309"/>
          </a:xfrm>
          <a:custGeom>
            <a:avLst/>
            <a:gdLst>
              <a:gd name="connsiteX0" fmla="*/ 791232 w 807174"/>
              <a:gd name="connsiteY0" fmla="*/ 148880 h 508309"/>
              <a:gd name="connsiteX1" fmla="*/ 807174 w 807174"/>
              <a:gd name="connsiteY1" fmla="*/ 170072 h 508309"/>
              <a:gd name="connsiteX2" fmla="*/ 636502 w 807174"/>
              <a:gd name="connsiteY2" fmla="*/ 340744 h 508309"/>
              <a:gd name="connsiteX3" fmla="*/ 627362 w 807174"/>
              <a:gd name="connsiteY3" fmla="*/ 328595 h 508309"/>
              <a:gd name="connsiteX4" fmla="*/ 463493 w 807174"/>
              <a:gd name="connsiteY4" fmla="*/ 254155 h 508309"/>
              <a:gd name="connsiteX5" fmla="*/ 231747 w 807174"/>
              <a:gd name="connsiteY5" fmla="*/ 508309 h 508309"/>
              <a:gd name="connsiteX6" fmla="*/ 0 w 807174"/>
              <a:gd name="connsiteY6" fmla="*/ 508309 h 508309"/>
              <a:gd name="connsiteX7" fmla="*/ 463493 w 807174"/>
              <a:gd name="connsiteY7" fmla="*/ 0 h 508309"/>
              <a:gd name="connsiteX8" fmla="*/ 791232 w 807174"/>
              <a:gd name="connsiteY8" fmla="*/ 148880 h 50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174" h="508309">
                <a:moveTo>
                  <a:pt x="791232" y="148880"/>
                </a:moveTo>
                <a:lnTo>
                  <a:pt x="807174" y="170072"/>
                </a:lnTo>
                <a:lnTo>
                  <a:pt x="636502" y="340744"/>
                </a:lnTo>
                <a:lnTo>
                  <a:pt x="627362" y="328595"/>
                </a:lnTo>
                <a:cubicBezTo>
                  <a:pt x="585425" y="282602"/>
                  <a:pt x="527487" y="254155"/>
                  <a:pt x="463493" y="254155"/>
                </a:cubicBezTo>
                <a:cubicBezTo>
                  <a:pt x="335503" y="254155"/>
                  <a:pt x="231746" y="367943"/>
                  <a:pt x="231747" y="508309"/>
                </a:cubicBezTo>
                <a:lnTo>
                  <a:pt x="0" y="508309"/>
                </a:lnTo>
                <a:cubicBezTo>
                  <a:pt x="0" y="227578"/>
                  <a:pt x="207513" y="0"/>
                  <a:pt x="463493" y="0"/>
                </a:cubicBezTo>
                <a:cubicBezTo>
                  <a:pt x="591482" y="-1"/>
                  <a:pt x="707356" y="56895"/>
                  <a:pt x="791232" y="148880"/>
                </a:cubicBezTo>
                <a:close/>
              </a:path>
            </a:pathLst>
          </a:custGeom>
          <a:solidFill>
            <a:schemeClr val="accent6">
              <a:lumMod val="60000"/>
              <a:lumOff val="40000"/>
              <a:alpha val="20000"/>
            </a:schemeClr>
          </a:solidFill>
          <a:ln>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23450" r="18970"/>
          <a:stretch/>
        </p:blipFill>
        <p:spPr>
          <a:xfrm>
            <a:off x="6640455" y="606796"/>
            <a:ext cx="4868976" cy="5644408"/>
          </a:xfrm>
          <a:custGeom>
            <a:avLst/>
            <a:gdLst/>
            <a:ahLst/>
            <a:cxnLst/>
            <a:rect l="l" t="t" r="r" b="b"/>
            <a:pathLst>
              <a:path w="4868976" h="5644408">
                <a:moveTo>
                  <a:pt x="2398421" y="0"/>
                </a:moveTo>
                <a:lnTo>
                  <a:pt x="4868973" y="1424628"/>
                </a:lnTo>
                <a:lnTo>
                  <a:pt x="4868976" y="1424625"/>
                </a:lnTo>
                <a:lnTo>
                  <a:pt x="4868976" y="1424628"/>
                </a:lnTo>
                <a:lnTo>
                  <a:pt x="4868976" y="4219781"/>
                </a:lnTo>
                <a:lnTo>
                  <a:pt x="2398419" y="5644408"/>
                </a:lnTo>
                <a:lnTo>
                  <a:pt x="0" y="4219781"/>
                </a:lnTo>
                <a:lnTo>
                  <a:pt x="0" y="1424628"/>
                </a:lnTo>
                <a:lnTo>
                  <a:pt x="0" y="1424625"/>
                </a:lnTo>
                <a:lnTo>
                  <a:pt x="3" y="1424628"/>
                </a:lnTo>
                <a:close/>
              </a:path>
            </a:pathLst>
          </a:custGeom>
        </p:spPr>
      </p:pic>
      <p:sp>
        <p:nvSpPr>
          <p:cNvPr id="93" name="Oval 92">
            <a:extLst>
              <a:ext uri="{FF2B5EF4-FFF2-40B4-BE49-F238E27FC236}">
                <a16:creationId xmlns:a16="http://schemas.microsoft.com/office/drawing/2014/main" id="{09E6BACC-8290-425B-A517-1914E16D8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865497" y="5915162"/>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79660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5" name="Rectangle 84">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603450"/>
            <a:ext cx="5545537" cy="5645836"/>
          </a:xfrm>
        </p:spPr>
        <p:txBody>
          <a:bodyPr vert="horz" wrap="square" lIns="0" tIns="0" rIns="0" bIns="0" rtlCol="0" anchor="b" anchorCtr="0">
            <a:noAutofit/>
          </a:bodyPr>
          <a:lstStyle/>
          <a:p>
            <a:r>
              <a:rPr lang="en-US" sz="3600" b="1" dirty="0">
                <a:ea typeface="+mj-lt"/>
                <a:cs typeface="+mj-lt"/>
              </a:rPr>
              <a:t>Matthew 13:22</a:t>
            </a:r>
            <a:endParaRPr lang="en-US" b="1"/>
          </a:p>
          <a:p>
            <a:r>
              <a:rPr lang="en-US" sz="3600" b="1" dirty="0">
                <a:ea typeface="+mj-lt"/>
                <a:cs typeface="+mj-lt"/>
              </a:rPr>
              <a:t>22 As for what was sown among thorns, this is the one who hears the word, but the cares of the world and the deceitfulness of riches choke the word, and it proves unfruitful.</a:t>
            </a:r>
            <a:endParaRPr lang="en-US" b="1" dirty="0">
              <a:ea typeface="+mj-lt"/>
              <a:cs typeface="+mj-lt"/>
            </a:endParaRPr>
          </a:p>
          <a:p>
            <a:endParaRPr lang="en-US" sz="3600" dirty="0"/>
          </a:p>
          <a:p>
            <a:pPr>
              <a:lnSpc>
                <a:spcPct val="90000"/>
              </a:lnSpc>
            </a:pPr>
            <a:endParaRPr lang="en-US" sz="3000" dirty="0"/>
          </a:p>
        </p:txBody>
      </p:sp>
      <p:sp>
        <p:nvSpPr>
          <p:cNvPr id="87" name="Oval 86">
            <a:extLst>
              <a:ext uri="{FF2B5EF4-FFF2-40B4-BE49-F238E27FC236}">
                <a16:creationId xmlns:a16="http://schemas.microsoft.com/office/drawing/2014/main" id="{D87560B9-86B8-4558-93E9-FAB8DBE40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66122" y="7174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9" name="Freeform: Shape 88">
            <a:extLst>
              <a:ext uri="{FF2B5EF4-FFF2-40B4-BE49-F238E27FC236}">
                <a16:creationId xmlns:a16="http://schemas.microsoft.com/office/drawing/2014/main" id="{71400469-1077-4353-BFB5-E4159ADF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24143" y="5425719"/>
            <a:ext cx="826527" cy="463493"/>
          </a:xfrm>
          <a:custGeom>
            <a:avLst/>
            <a:gdLst>
              <a:gd name="connsiteX0" fmla="*/ 791231 w 826527"/>
              <a:gd name="connsiteY0" fmla="*/ 135754 h 463493"/>
              <a:gd name="connsiteX1" fmla="*/ 826527 w 826527"/>
              <a:gd name="connsiteY1" fmla="*/ 178533 h 463493"/>
              <a:gd name="connsiteX2" fmla="*/ 658803 w 826527"/>
              <a:gd name="connsiteY2" fmla="*/ 346257 h 463493"/>
              <a:gd name="connsiteX3" fmla="*/ 627362 w 826527"/>
              <a:gd name="connsiteY3" fmla="*/ 299623 h 463493"/>
              <a:gd name="connsiteX4" fmla="*/ 463493 w 826527"/>
              <a:gd name="connsiteY4" fmla="*/ 231747 h 463493"/>
              <a:gd name="connsiteX5" fmla="*/ 231747 w 826527"/>
              <a:gd name="connsiteY5" fmla="*/ 463493 h 463493"/>
              <a:gd name="connsiteX6" fmla="*/ 0 w 826527"/>
              <a:gd name="connsiteY6" fmla="*/ 463493 h 463493"/>
              <a:gd name="connsiteX7" fmla="*/ 463492 w 826527"/>
              <a:gd name="connsiteY7" fmla="*/ 0 h 463493"/>
              <a:gd name="connsiteX8" fmla="*/ 791231 w 826527"/>
              <a:gd name="connsiteY8" fmla="*/ 135754 h 46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527" h="463493">
                <a:moveTo>
                  <a:pt x="791231" y="135754"/>
                </a:moveTo>
                <a:lnTo>
                  <a:pt x="826527" y="178533"/>
                </a:lnTo>
                <a:lnTo>
                  <a:pt x="658803" y="346257"/>
                </a:lnTo>
                <a:lnTo>
                  <a:pt x="627362" y="299623"/>
                </a:lnTo>
                <a:cubicBezTo>
                  <a:pt x="585424" y="257686"/>
                  <a:pt x="527487" y="231747"/>
                  <a:pt x="463493" y="231747"/>
                </a:cubicBezTo>
                <a:cubicBezTo>
                  <a:pt x="335503" y="231746"/>
                  <a:pt x="231746" y="335503"/>
                  <a:pt x="231747" y="463493"/>
                </a:cubicBezTo>
                <a:lnTo>
                  <a:pt x="0" y="463493"/>
                </a:lnTo>
                <a:cubicBezTo>
                  <a:pt x="0" y="207513"/>
                  <a:pt x="207513" y="0"/>
                  <a:pt x="463492" y="0"/>
                </a:cubicBezTo>
                <a:cubicBezTo>
                  <a:pt x="591482" y="0"/>
                  <a:pt x="707356" y="51879"/>
                  <a:pt x="791231" y="135754"/>
                </a:cubicBezTo>
                <a:close/>
              </a:path>
            </a:pathLst>
          </a:custGeom>
          <a:solidFill>
            <a:schemeClr val="bg2"/>
          </a:solidFill>
          <a:ln>
            <a:noFill/>
          </a:ln>
          <a:effectLst>
            <a:innerShdw blurRad="1270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91" name="Freeform: Shape 90">
            <a:extLst>
              <a:ext uri="{FF2B5EF4-FFF2-40B4-BE49-F238E27FC236}">
                <a16:creationId xmlns:a16="http://schemas.microsoft.com/office/drawing/2014/main" id="{F28851F7-6B20-43F1-90FF-B41CE11AF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62489" y="5445666"/>
            <a:ext cx="807174" cy="508309"/>
          </a:xfrm>
          <a:custGeom>
            <a:avLst/>
            <a:gdLst>
              <a:gd name="connsiteX0" fmla="*/ 791232 w 807174"/>
              <a:gd name="connsiteY0" fmla="*/ 148880 h 508309"/>
              <a:gd name="connsiteX1" fmla="*/ 807174 w 807174"/>
              <a:gd name="connsiteY1" fmla="*/ 170072 h 508309"/>
              <a:gd name="connsiteX2" fmla="*/ 636502 w 807174"/>
              <a:gd name="connsiteY2" fmla="*/ 340744 h 508309"/>
              <a:gd name="connsiteX3" fmla="*/ 627362 w 807174"/>
              <a:gd name="connsiteY3" fmla="*/ 328595 h 508309"/>
              <a:gd name="connsiteX4" fmla="*/ 463493 w 807174"/>
              <a:gd name="connsiteY4" fmla="*/ 254155 h 508309"/>
              <a:gd name="connsiteX5" fmla="*/ 231747 w 807174"/>
              <a:gd name="connsiteY5" fmla="*/ 508309 h 508309"/>
              <a:gd name="connsiteX6" fmla="*/ 0 w 807174"/>
              <a:gd name="connsiteY6" fmla="*/ 508309 h 508309"/>
              <a:gd name="connsiteX7" fmla="*/ 463493 w 807174"/>
              <a:gd name="connsiteY7" fmla="*/ 0 h 508309"/>
              <a:gd name="connsiteX8" fmla="*/ 791232 w 807174"/>
              <a:gd name="connsiteY8" fmla="*/ 148880 h 50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174" h="508309">
                <a:moveTo>
                  <a:pt x="791232" y="148880"/>
                </a:moveTo>
                <a:lnTo>
                  <a:pt x="807174" y="170072"/>
                </a:lnTo>
                <a:lnTo>
                  <a:pt x="636502" y="340744"/>
                </a:lnTo>
                <a:lnTo>
                  <a:pt x="627362" y="328595"/>
                </a:lnTo>
                <a:cubicBezTo>
                  <a:pt x="585425" y="282602"/>
                  <a:pt x="527487" y="254155"/>
                  <a:pt x="463493" y="254155"/>
                </a:cubicBezTo>
                <a:cubicBezTo>
                  <a:pt x="335503" y="254155"/>
                  <a:pt x="231746" y="367943"/>
                  <a:pt x="231747" y="508309"/>
                </a:cubicBezTo>
                <a:lnTo>
                  <a:pt x="0" y="508309"/>
                </a:lnTo>
                <a:cubicBezTo>
                  <a:pt x="0" y="227578"/>
                  <a:pt x="207513" y="0"/>
                  <a:pt x="463493" y="0"/>
                </a:cubicBezTo>
                <a:cubicBezTo>
                  <a:pt x="591482" y="-1"/>
                  <a:pt x="707356" y="56895"/>
                  <a:pt x="791232" y="148880"/>
                </a:cubicBezTo>
                <a:close/>
              </a:path>
            </a:pathLst>
          </a:custGeom>
          <a:solidFill>
            <a:schemeClr val="accent6">
              <a:lumMod val="60000"/>
              <a:lumOff val="40000"/>
              <a:alpha val="20000"/>
            </a:schemeClr>
          </a:solidFill>
          <a:ln>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23450" r="18970"/>
          <a:stretch/>
        </p:blipFill>
        <p:spPr>
          <a:xfrm>
            <a:off x="6640455" y="606796"/>
            <a:ext cx="4868976" cy="5644408"/>
          </a:xfrm>
          <a:custGeom>
            <a:avLst/>
            <a:gdLst/>
            <a:ahLst/>
            <a:cxnLst/>
            <a:rect l="l" t="t" r="r" b="b"/>
            <a:pathLst>
              <a:path w="4868976" h="5644408">
                <a:moveTo>
                  <a:pt x="2398421" y="0"/>
                </a:moveTo>
                <a:lnTo>
                  <a:pt x="4868973" y="1424628"/>
                </a:lnTo>
                <a:lnTo>
                  <a:pt x="4868976" y="1424625"/>
                </a:lnTo>
                <a:lnTo>
                  <a:pt x="4868976" y="1424628"/>
                </a:lnTo>
                <a:lnTo>
                  <a:pt x="4868976" y="4219781"/>
                </a:lnTo>
                <a:lnTo>
                  <a:pt x="2398419" y="5644408"/>
                </a:lnTo>
                <a:lnTo>
                  <a:pt x="0" y="4219781"/>
                </a:lnTo>
                <a:lnTo>
                  <a:pt x="0" y="1424628"/>
                </a:lnTo>
                <a:lnTo>
                  <a:pt x="0" y="1424625"/>
                </a:lnTo>
                <a:lnTo>
                  <a:pt x="3" y="1424628"/>
                </a:lnTo>
                <a:close/>
              </a:path>
            </a:pathLst>
          </a:custGeom>
        </p:spPr>
      </p:pic>
      <p:sp>
        <p:nvSpPr>
          <p:cNvPr id="93" name="Oval 92">
            <a:extLst>
              <a:ext uri="{FF2B5EF4-FFF2-40B4-BE49-F238E27FC236}">
                <a16:creationId xmlns:a16="http://schemas.microsoft.com/office/drawing/2014/main" id="{09E6BACC-8290-425B-A517-1914E16D8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865497" y="5915162"/>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52777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549275"/>
            <a:ext cx="5548871" cy="5003023"/>
          </a:xfrm>
        </p:spPr>
        <p:txBody>
          <a:bodyPr anchor="b">
            <a:noAutofit/>
          </a:bodyPr>
          <a:lstStyle/>
          <a:p>
            <a:r>
              <a:rPr lang="en-US" sz="4000" b="1" dirty="0">
                <a:ea typeface="+mj-lt"/>
                <a:cs typeface="+mj-lt"/>
              </a:rPr>
              <a:t>Psalm 1:2</a:t>
            </a:r>
            <a:endParaRPr lang="en-US" b="1"/>
          </a:p>
          <a:p>
            <a:r>
              <a:rPr lang="en-US" sz="4000" b="1" dirty="0">
                <a:ea typeface="+mj-lt"/>
                <a:cs typeface="+mj-lt"/>
              </a:rPr>
              <a:t>but his delight is in the law of the Lord, and on his law, he meditates day and night.</a:t>
            </a:r>
            <a:endParaRPr lang="en-US" b="1" dirty="0"/>
          </a:p>
          <a:p>
            <a:endParaRPr lang="en-US" sz="4000" dirty="0"/>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411796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5" name="Rectangle 84">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603450"/>
            <a:ext cx="5545537" cy="7832444"/>
          </a:xfrm>
        </p:spPr>
        <p:txBody>
          <a:bodyPr vert="horz" wrap="square" lIns="0" tIns="0" rIns="0" bIns="0" rtlCol="0" anchor="b" anchorCtr="0">
            <a:noAutofit/>
          </a:bodyPr>
          <a:lstStyle/>
          <a:p>
            <a:r>
              <a:rPr lang="en-US" sz="3200" dirty="0">
                <a:ea typeface="+mj-lt"/>
                <a:cs typeface="+mj-lt"/>
              </a:rPr>
              <a:t>Matthew 5:14-16</a:t>
            </a:r>
            <a:endParaRPr lang="en-US" dirty="0">
              <a:ea typeface="+mj-lt"/>
              <a:cs typeface="+mj-lt"/>
            </a:endParaRPr>
          </a:p>
          <a:p>
            <a:r>
              <a:rPr lang="en-US" sz="3200" dirty="0">
                <a:ea typeface="+mj-lt"/>
                <a:cs typeface="+mj-lt"/>
              </a:rPr>
              <a:t>14 “You are the light of the world. A city set on a hill cannot be hidden. 15 Nor do people light a lamp and put it under a basket, but on a stand, and it gives light to all in the house. 16 In the same way, let your light shine before others, so that[a] they may see your good works and give glory to your Father who is in heaven.</a:t>
            </a:r>
            <a:endParaRPr lang="en-US" dirty="0">
              <a:ea typeface="+mj-lt"/>
              <a:cs typeface="+mj-lt"/>
            </a:endParaRPr>
          </a:p>
          <a:p>
            <a:endParaRPr lang="en-US" sz="3200" b="1" dirty="0">
              <a:ea typeface="+mj-lt"/>
              <a:cs typeface="+mj-lt"/>
            </a:endParaRPr>
          </a:p>
          <a:p>
            <a:endParaRPr lang="en-US" sz="3600" dirty="0"/>
          </a:p>
          <a:p>
            <a:endParaRPr lang="en-US" sz="3600" dirty="0"/>
          </a:p>
          <a:p>
            <a:pPr>
              <a:lnSpc>
                <a:spcPct val="90000"/>
              </a:lnSpc>
            </a:pPr>
            <a:endParaRPr lang="en-US" sz="3000" dirty="0"/>
          </a:p>
        </p:txBody>
      </p:sp>
      <p:sp>
        <p:nvSpPr>
          <p:cNvPr id="87" name="Oval 86">
            <a:extLst>
              <a:ext uri="{FF2B5EF4-FFF2-40B4-BE49-F238E27FC236}">
                <a16:creationId xmlns:a16="http://schemas.microsoft.com/office/drawing/2014/main" id="{D87560B9-86B8-4558-93E9-FAB8DBE40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66122" y="7174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9" name="Freeform: Shape 88">
            <a:extLst>
              <a:ext uri="{FF2B5EF4-FFF2-40B4-BE49-F238E27FC236}">
                <a16:creationId xmlns:a16="http://schemas.microsoft.com/office/drawing/2014/main" id="{71400469-1077-4353-BFB5-E4159ADF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24143" y="5425719"/>
            <a:ext cx="826527" cy="463493"/>
          </a:xfrm>
          <a:custGeom>
            <a:avLst/>
            <a:gdLst>
              <a:gd name="connsiteX0" fmla="*/ 791231 w 826527"/>
              <a:gd name="connsiteY0" fmla="*/ 135754 h 463493"/>
              <a:gd name="connsiteX1" fmla="*/ 826527 w 826527"/>
              <a:gd name="connsiteY1" fmla="*/ 178533 h 463493"/>
              <a:gd name="connsiteX2" fmla="*/ 658803 w 826527"/>
              <a:gd name="connsiteY2" fmla="*/ 346257 h 463493"/>
              <a:gd name="connsiteX3" fmla="*/ 627362 w 826527"/>
              <a:gd name="connsiteY3" fmla="*/ 299623 h 463493"/>
              <a:gd name="connsiteX4" fmla="*/ 463493 w 826527"/>
              <a:gd name="connsiteY4" fmla="*/ 231747 h 463493"/>
              <a:gd name="connsiteX5" fmla="*/ 231747 w 826527"/>
              <a:gd name="connsiteY5" fmla="*/ 463493 h 463493"/>
              <a:gd name="connsiteX6" fmla="*/ 0 w 826527"/>
              <a:gd name="connsiteY6" fmla="*/ 463493 h 463493"/>
              <a:gd name="connsiteX7" fmla="*/ 463492 w 826527"/>
              <a:gd name="connsiteY7" fmla="*/ 0 h 463493"/>
              <a:gd name="connsiteX8" fmla="*/ 791231 w 826527"/>
              <a:gd name="connsiteY8" fmla="*/ 135754 h 46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527" h="463493">
                <a:moveTo>
                  <a:pt x="791231" y="135754"/>
                </a:moveTo>
                <a:lnTo>
                  <a:pt x="826527" y="178533"/>
                </a:lnTo>
                <a:lnTo>
                  <a:pt x="658803" y="346257"/>
                </a:lnTo>
                <a:lnTo>
                  <a:pt x="627362" y="299623"/>
                </a:lnTo>
                <a:cubicBezTo>
                  <a:pt x="585424" y="257686"/>
                  <a:pt x="527487" y="231747"/>
                  <a:pt x="463493" y="231747"/>
                </a:cubicBezTo>
                <a:cubicBezTo>
                  <a:pt x="335503" y="231746"/>
                  <a:pt x="231746" y="335503"/>
                  <a:pt x="231747" y="463493"/>
                </a:cubicBezTo>
                <a:lnTo>
                  <a:pt x="0" y="463493"/>
                </a:lnTo>
                <a:cubicBezTo>
                  <a:pt x="0" y="207513"/>
                  <a:pt x="207513" y="0"/>
                  <a:pt x="463492" y="0"/>
                </a:cubicBezTo>
                <a:cubicBezTo>
                  <a:pt x="591482" y="0"/>
                  <a:pt x="707356" y="51879"/>
                  <a:pt x="791231" y="135754"/>
                </a:cubicBezTo>
                <a:close/>
              </a:path>
            </a:pathLst>
          </a:custGeom>
          <a:solidFill>
            <a:schemeClr val="bg2"/>
          </a:solidFill>
          <a:ln>
            <a:noFill/>
          </a:ln>
          <a:effectLst>
            <a:innerShdw blurRad="1270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91" name="Freeform: Shape 90">
            <a:extLst>
              <a:ext uri="{FF2B5EF4-FFF2-40B4-BE49-F238E27FC236}">
                <a16:creationId xmlns:a16="http://schemas.microsoft.com/office/drawing/2014/main" id="{F28851F7-6B20-43F1-90FF-B41CE11AF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62489" y="5445666"/>
            <a:ext cx="807174" cy="508309"/>
          </a:xfrm>
          <a:custGeom>
            <a:avLst/>
            <a:gdLst>
              <a:gd name="connsiteX0" fmla="*/ 791232 w 807174"/>
              <a:gd name="connsiteY0" fmla="*/ 148880 h 508309"/>
              <a:gd name="connsiteX1" fmla="*/ 807174 w 807174"/>
              <a:gd name="connsiteY1" fmla="*/ 170072 h 508309"/>
              <a:gd name="connsiteX2" fmla="*/ 636502 w 807174"/>
              <a:gd name="connsiteY2" fmla="*/ 340744 h 508309"/>
              <a:gd name="connsiteX3" fmla="*/ 627362 w 807174"/>
              <a:gd name="connsiteY3" fmla="*/ 328595 h 508309"/>
              <a:gd name="connsiteX4" fmla="*/ 463493 w 807174"/>
              <a:gd name="connsiteY4" fmla="*/ 254155 h 508309"/>
              <a:gd name="connsiteX5" fmla="*/ 231747 w 807174"/>
              <a:gd name="connsiteY5" fmla="*/ 508309 h 508309"/>
              <a:gd name="connsiteX6" fmla="*/ 0 w 807174"/>
              <a:gd name="connsiteY6" fmla="*/ 508309 h 508309"/>
              <a:gd name="connsiteX7" fmla="*/ 463493 w 807174"/>
              <a:gd name="connsiteY7" fmla="*/ 0 h 508309"/>
              <a:gd name="connsiteX8" fmla="*/ 791232 w 807174"/>
              <a:gd name="connsiteY8" fmla="*/ 148880 h 50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174" h="508309">
                <a:moveTo>
                  <a:pt x="791232" y="148880"/>
                </a:moveTo>
                <a:lnTo>
                  <a:pt x="807174" y="170072"/>
                </a:lnTo>
                <a:lnTo>
                  <a:pt x="636502" y="340744"/>
                </a:lnTo>
                <a:lnTo>
                  <a:pt x="627362" y="328595"/>
                </a:lnTo>
                <a:cubicBezTo>
                  <a:pt x="585425" y="282602"/>
                  <a:pt x="527487" y="254155"/>
                  <a:pt x="463493" y="254155"/>
                </a:cubicBezTo>
                <a:cubicBezTo>
                  <a:pt x="335503" y="254155"/>
                  <a:pt x="231746" y="367943"/>
                  <a:pt x="231747" y="508309"/>
                </a:cubicBezTo>
                <a:lnTo>
                  <a:pt x="0" y="508309"/>
                </a:lnTo>
                <a:cubicBezTo>
                  <a:pt x="0" y="227578"/>
                  <a:pt x="207513" y="0"/>
                  <a:pt x="463493" y="0"/>
                </a:cubicBezTo>
                <a:cubicBezTo>
                  <a:pt x="591482" y="-1"/>
                  <a:pt x="707356" y="56895"/>
                  <a:pt x="791232" y="148880"/>
                </a:cubicBezTo>
                <a:close/>
              </a:path>
            </a:pathLst>
          </a:custGeom>
          <a:solidFill>
            <a:schemeClr val="accent6">
              <a:lumMod val="60000"/>
              <a:lumOff val="40000"/>
              <a:alpha val="20000"/>
            </a:schemeClr>
          </a:solidFill>
          <a:ln>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23450" r="18970"/>
          <a:stretch/>
        </p:blipFill>
        <p:spPr>
          <a:xfrm>
            <a:off x="6640455" y="606796"/>
            <a:ext cx="4868976" cy="5644408"/>
          </a:xfrm>
          <a:custGeom>
            <a:avLst/>
            <a:gdLst/>
            <a:ahLst/>
            <a:cxnLst/>
            <a:rect l="l" t="t" r="r" b="b"/>
            <a:pathLst>
              <a:path w="4868976" h="5644408">
                <a:moveTo>
                  <a:pt x="2398421" y="0"/>
                </a:moveTo>
                <a:lnTo>
                  <a:pt x="4868973" y="1424628"/>
                </a:lnTo>
                <a:lnTo>
                  <a:pt x="4868976" y="1424625"/>
                </a:lnTo>
                <a:lnTo>
                  <a:pt x="4868976" y="1424628"/>
                </a:lnTo>
                <a:lnTo>
                  <a:pt x="4868976" y="4219781"/>
                </a:lnTo>
                <a:lnTo>
                  <a:pt x="2398419" y="5644408"/>
                </a:lnTo>
                <a:lnTo>
                  <a:pt x="0" y="4219781"/>
                </a:lnTo>
                <a:lnTo>
                  <a:pt x="0" y="1424628"/>
                </a:lnTo>
                <a:lnTo>
                  <a:pt x="0" y="1424625"/>
                </a:lnTo>
                <a:lnTo>
                  <a:pt x="3" y="1424628"/>
                </a:lnTo>
                <a:close/>
              </a:path>
            </a:pathLst>
          </a:custGeom>
        </p:spPr>
      </p:pic>
      <p:sp>
        <p:nvSpPr>
          <p:cNvPr id="93" name="Oval 92">
            <a:extLst>
              <a:ext uri="{FF2B5EF4-FFF2-40B4-BE49-F238E27FC236}">
                <a16:creationId xmlns:a16="http://schemas.microsoft.com/office/drawing/2014/main" id="{09E6BACC-8290-425B-A517-1914E16D8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865497" y="5915162"/>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244561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549275"/>
            <a:ext cx="5548871" cy="6206760"/>
          </a:xfrm>
        </p:spPr>
        <p:txBody>
          <a:bodyPr anchor="b">
            <a:noAutofit/>
          </a:bodyPr>
          <a:lstStyle/>
          <a:p>
            <a:r>
              <a:rPr lang="en-US" sz="2400" b="1" dirty="0">
                <a:ea typeface="+mj-lt"/>
                <a:cs typeface="+mj-lt"/>
              </a:rPr>
              <a:t>Mark 4:16-19</a:t>
            </a:r>
            <a:endParaRPr lang="en-US" sz="2400" b="1" dirty="0"/>
          </a:p>
          <a:p>
            <a:r>
              <a:rPr lang="en-US" sz="2400" b="1" dirty="0">
                <a:ea typeface="+mj-lt"/>
                <a:cs typeface="+mj-lt"/>
              </a:rPr>
              <a:t>16 And these are the ones sown on rocky ground: the ones who, when they hear the word, immediately receive it with joy. 17 And they have no root in themselves, but endure for a while; then, when tribulation or persecution arises on account of the word, immediately they fall away. 18 And others are the ones sown among thorns. They are those who hear the word, 19 but the cares of the world and the deceitfulness of riches and the desires for other things enter in and choke the word, and it proves unfruitful.</a:t>
            </a:r>
            <a:endParaRPr lang="en-US" sz="2400" b="1" dirty="0"/>
          </a:p>
          <a:p>
            <a:endParaRPr lang="en-US" sz="4000" b="1" dirty="0"/>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875104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5" name="Rectangle 84">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603450"/>
            <a:ext cx="5545537" cy="7026269"/>
          </a:xfrm>
        </p:spPr>
        <p:txBody>
          <a:bodyPr vert="horz" wrap="square" lIns="0" tIns="0" rIns="0" bIns="0" rtlCol="0" anchor="b" anchorCtr="0">
            <a:noAutofit/>
          </a:bodyPr>
          <a:lstStyle/>
          <a:p>
            <a:r>
              <a:rPr lang="en-US" sz="3600" b="1" dirty="0">
                <a:ea typeface="+mj-lt"/>
                <a:cs typeface="+mj-lt"/>
              </a:rPr>
              <a:t>Zechariah 1:3</a:t>
            </a:r>
            <a:endParaRPr lang="en-US" sz="3600" b="1"/>
          </a:p>
          <a:p>
            <a:r>
              <a:rPr lang="en-US" sz="3600" b="1" dirty="0">
                <a:ea typeface="+mj-lt"/>
                <a:cs typeface="+mj-lt"/>
              </a:rPr>
              <a:t>3 Therefore say to them, thus declares the Lord of hosts: Return to me, says the Lord of hosts, and I will return to you, says the Lord of hosts.</a:t>
            </a:r>
          </a:p>
          <a:p>
            <a:endParaRPr lang="en-US" sz="2400" b="1" dirty="0">
              <a:ea typeface="+mj-lt"/>
              <a:cs typeface="+mj-lt"/>
            </a:endParaRPr>
          </a:p>
          <a:p>
            <a:endParaRPr lang="en-US" sz="3200" dirty="0">
              <a:ea typeface="+mj-lt"/>
              <a:cs typeface="+mj-lt"/>
            </a:endParaRPr>
          </a:p>
          <a:p>
            <a:endParaRPr lang="en-US" sz="3600" dirty="0">
              <a:ea typeface="+mj-lt"/>
              <a:cs typeface="+mj-lt"/>
            </a:endParaRPr>
          </a:p>
          <a:p>
            <a:endParaRPr lang="en-US" sz="3600" dirty="0"/>
          </a:p>
          <a:p>
            <a:pPr>
              <a:lnSpc>
                <a:spcPct val="90000"/>
              </a:lnSpc>
            </a:pPr>
            <a:endParaRPr lang="en-US" sz="3000" dirty="0"/>
          </a:p>
        </p:txBody>
      </p:sp>
      <p:sp>
        <p:nvSpPr>
          <p:cNvPr id="87" name="Oval 86">
            <a:extLst>
              <a:ext uri="{FF2B5EF4-FFF2-40B4-BE49-F238E27FC236}">
                <a16:creationId xmlns:a16="http://schemas.microsoft.com/office/drawing/2014/main" id="{D87560B9-86B8-4558-93E9-FAB8DBE40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66122" y="7174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9" name="Freeform: Shape 88">
            <a:extLst>
              <a:ext uri="{FF2B5EF4-FFF2-40B4-BE49-F238E27FC236}">
                <a16:creationId xmlns:a16="http://schemas.microsoft.com/office/drawing/2014/main" id="{71400469-1077-4353-BFB5-E4159ADF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24143" y="5425719"/>
            <a:ext cx="826527" cy="463493"/>
          </a:xfrm>
          <a:custGeom>
            <a:avLst/>
            <a:gdLst>
              <a:gd name="connsiteX0" fmla="*/ 791231 w 826527"/>
              <a:gd name="connsiteY0" fmla="*/ 135754 h 463493"/>
              <a:gd name="connsiteX1" fmla="*/ 826527 w 826527"/>
              <a:gd name="connsiteY1" fmla="*/ 178533 h 463493"/>
              <a:gd name="connsiteX2" fmla="*/ 658803 w 826527"/>
              <a:gd name="connsiteY2" fmla="*/ 346257 h 463493"/>
              <a:gd name="connsiteX3" fmla="*/ 627362 w 826527"/>
              <a:gd name="connsiteY3" fmla="*/ 299623 h 463493"/>
              <a:gd name="connsiteX4" fmla="*/ 463493 w 826527"/>
              <a:gd name="connsiteY4" fmla="*/ 231747 h 463493"/>
              <a:gd name="connsiteX5" fmla="*/ 231747 w 826527"/>
              <a:gd name="connsiteY5" fmla="*/ 463493 h 463493"/>
              <a:gd name="connsiteX6" fmla="*/ 0 w 826527"/>
              <a:gd name="connsiteY6" fmla="*/ 463493 h 463493"/>
              <a:gd name="connsiteX7" fmla="*/ 463492 w 826527"/>
              <a:gd name="connsiteY7" fmla="*/ 0 h 463493"/>
              <a:gd name="connsiteX8" fmla="*/ 791231 w 826527"/>
              <a:gd name="connsiteY8" fmla="*/ 135754 h 46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6527" h="463493">
                <a:moveTo>
                  <a:pt x="791231" y="135754"/>
                </a:moveTo>
                <a:lnTo>
                  <a:pt x="826527" y="178533"/>
                </a:lnTo>
                <a:lnTo>
                  <a:pt x="658803" y="346257"/>
                </a:lnTo>
                <a:lnTo>
                  <a:pt x="627362" y="299623"/>
                </a:lnTo>
                <a:cubicBezTo>
                  <a:pt x="585424" y="257686"/>
                  <a:pt x="527487" y="231747"/>
                  <a:pt x="463493" y="231747"/>
                </a:cubicBezTo>
                <a:cubicBezTo>
                  <a:pt x="335503" y="231746"/>
                  <a:pt x="231746" y="335503"/>
                  <a:pt x="231747" y="463493"/>
                </a:cubicBezTo>
                <a:lnTo>
                  <a:pt x="0" y="463493"/>
                </a:lnTo>
                <a:cubicBezTo>
                  <a:pt x="0" y="207513"/>
                  <a:pt x="207513" y="0"/>
                  <a:pt x="463492" y="0"/>
                </a:cubicBezTo>
                <a:cubicBezTo>
                  <a:pt x="591482" y="0"/>
                  <a:pt x="707356" y="51879"/>
                  <a:pt x="791231" y="135754"/>
                </a:cubicBezTo>
                <a:close/>
              </a:path>
            </a:pathLst>
          </a:custGeom>
          <a:solidFill>
            <a:schemeClr val="bg2"/>
          </a:solidFill>
          <a:ln>
            <a:noFill/>
          </a:ln>
          <a:effectLst>
            <a:innerShdw blurRad="1270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91" name="Freeform: Shape 90">
            <a:extLst>
              <a:ext uri="{FF2B5EF4-FFF2-40B4-BE49-F238E27FC236}">
                <a16:creationId xmlns:a16="http://schemas.microsoft.com/office/drawing/2014/main" id="{F28851F7-6B20-43F1-90FF-B41CE11AF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1562489" y="5445666"/>
            <a:ext cx="807174" cy="508309"/>
          </a:xfrm>
          <a:custGeom>
            <a:avLst/>
            <a:gdLst>
              <a:gd name="connsiteX0" fmla="*/ 791232 w 807174"/>
              <a:gd name="connsiteY0" fmla="*/ 148880 h 508309"/>
              <a:gd name="connsiteX1" fmla="*/ 807174 w 807174"/>
              <a:gd name="connsiteY1" fmla="*/ 170072 h 508309"/>
              <a:gd name="connsiteX2" fmla="*/ 636502 w 807174"/>
              <a:gd name="connsiteY2" fmla="*/ 340744 h 508309"/>
              <a:gd name="connsiteX3" fmla="*/ 627362 w 807174"/>
              <a:gd name="connsiteY3" fmla="*/ 328595 h 508309"/>
              <a:gd name="connsiteX4" fmla="*/ 463493 w 807174"/>
              <a:gd name="connsiteY4" fmla="*/ 254155 h 508309"/>
              <a:gd name="connsiteX5" fmla="*/ 231747 w 807174"/>
              <a:gd name="connsiteY5" fmla="*/ 508309 h 508309"/>
              <a:gd name="connsiteX6" fmla="*/ 0 w 807174"/>
              <a:gd name="connsiteY6" fmla="*/ 508309 h 508309"/>
              <a:gd name="connsiteX7" fmla="*/ 463493 w 807174"/>
              <a:gd name="connsiteY7" fmla="*/ 0 h 508309"/>
              <a:gd name="connsiteX8" fmla="*/ 791232 w 807174"/>
              <a:gd name="connsiteY8" fmla="*/ 148880 h 508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7174" h="508309">
                <a:moveTo>
                  <a:pt x="791232" y="148880"/>
                </a:moveTo>
                <a:lnTo>
                  <a:pt x="807174" y="170072"/>
                </a:lnTo>
                <a:lnTo>
                  <a:pt x="636502" y="340744"/>
                </a:lnTo>
                <a:lnTo>
                  <a:pt x="627362" y="328595"/>
                </a:lnTo>
                <a:cubicBezTo>
                  <a:pt x="585425" y="282602"/>
                  <a:pt x="527487" y="254155"/>
                  <a:pt x="463493" y="254155"/>
                </a:cubicBezTo>
                <a:cubicBezTo>
                  <a:pt x="335503" y="254155"/>
                  <a:pt x="231746" y="367943"/>
                  <a:pt x="231747" y="508309"/>
                </a:cubicBezTo>
                <a:lnTo>
                  <a:pt x="0" y="508309"/>
                </a:lnTo>
                <a:cubicBezTo>
                  <a:pt x="0" y="227578"/>
                  <a:pt x="207513" y="0"/>
                  <a:pt x="463493" y="0"/>
                </a:cubicBezTo>
                <a:cubicBezTo>
                  <a:pt x="591482" y="-1"/>
                  <a:pt x="707356" y="56895"/>
                  <a:pt x="791232" y="148880"/>
                </a:cubicBezTo>
                <a:close/>
              </a:path>
            </a:pathLst>
          </a:custGeom>
          <a:solidFill>
            <a:schemeClr val="accent6">
              <a:lumMod val="60000"/>
              <a:lumOff val="40000"/>
              <a:alpha val="20000"/>
            </a:schemeClr>
          </a:solidFill>
          <a:ln>
            <a:noFill/>
          </a:ln>
          <a:effectLst>
            <a:softEdge rad="889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23450" r="18970"/>
          <a:stretch/>
        </p:blipFill>
        <p:spPr>
          <a:xfrm>
            <a:off x="6640455" y="606796"/>
            <a:ext cx="4868976" cy="5644408"/>
          </a:xfrm>
          <a:custGeom>
            <a:avLst/>
            <a:gdLst/>
            <a:ahLst/>
            <a:cxnLst/>
            <a:rect l="l" t="t" r="r" b="b"/>
            <a:pathLst>
              <a:path w="4868976" h="5644408">
                <a:moveTo>
                  <a:pt x="2398421" y="0"/>
                </a:moveTo>
                <a:lnTo>
                  <a:pt x="4868973" y="1424628"/>
                </a:lnTo>
                <a:lnTo>
                  <a:pt x="4868976" y="1424625"/>
                </a:lnTo>
                <a:lnTo>
                  <a:pt x="4868976" y="1424628"/>
                </a:lnTo>
                <a:lnTo>
                  <a:pt x="4868976" y="4219781"/>
                </a:lnTo>
                <a:lnTo>
                  <a:pt x="2398419" y="5644408"/>
                </a:lnTo>
                <a:lnTo>
                  <a:pt x="0" y="4219781"/>
                </a:lnTo>
                <a:lnTo>
                  <a:pt x="0" y="1424628"/>
                </a:lnTo>
                <a:lnTo>
                  <a:pt x="0" y="1424625"/>
                </a:lnTo>
                <a:lnTo>
                  <a:pt x="3" y="1424628"/>
                </a:lnTo>
                <a:close/>
              </a:path>
            </a:pathLst>
          </a:custGeom>
        </p:spPr>
      </p:pic>
      <p:sp>
        <p:nvSpPr>
          <p:cNvPr id="93" name="Oval 92">
            <a:extLst>
              <a:ext uri="{FF2B5EF4-FFF2-40B4-BE49-F238E27FC236}">
                <a16:creationId xmlns:a16="http://schemas.microsoft.com/office/drawing/2014/main" id="{09E6BACC-8290-425B-A517-1914E16D8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865497" y="5915162"/>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69581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50863" y="549275"/>
            <a:ext cx="5548871" cy="6306152"/>
          </a:xfrm>
        </p:spPr>
        <p:txBody>
          <a:bodyPr anchor="b">
            <a:noAutofit/>
          </a:bodyPr>
          <a:lstStyle/>
          <a:p>
            <a:r>
              <a:rPr lang="en-US" sz="4000">
                <a:ea typeface="+mj-lt"/>
                <a:cs typeface="+mj-lt"/>
              </a:rPr>
              <a:t>Revelation 2:4</a:t>
            </a:r>
            <a:endParaRPr lang="en-US"/>
          </a:p>
          <a:p>
            <a:r>
              <a:rPr lang="en-US" sz="4000" dirty="0">
                <a:ea typeface="+mj-lt"/>
                <a:cs typeface="+mj-lt"/>
              </a:rPr>
              <a:t>4 But I have this against you, that you have abandoned the love you had at first.</a:t>
            </a:r>
            <a:endParaRPr lang="en-US" dirty="0">
              <a:ea typeface="+mj-lt"/>
              <a:cs typeface="+mj-lt"/>
            </a:endParaRPr>
          </a:p>
          <a:p>
            <a:endParaRPr lang="en-US" sz="4000" dirty="0">
              <a:ea typeface="+mj-lt"/>
              <a:cs typeface="+mj-lt"/>
            </a:endParaRPr>
          </a:p>
          <a:p>
            <a:endParaRPr lang="en-US" sz="4000" b="1" dirty="0"/>
          </a:p>
          <a:p>
            <a:endParaRPr lang="en-US" sz="4000" dirty="0"/>
          </a:p>
        </p:txBody>
      </p:sp>
      <p:pic>
        <p:nvPicPr>
          <p:cNvPr id="4" name="Picture 3" descr="Free Images : tree, forest, path, pathway, branch, track, hiking, trail ...">
            <a:extLst>
              <a:ext uri="{FF2B5EF4-FFF2-40B4-BE49-F238E27FC236}">
                <a16:creationId xmlns:a16="http://schemas.microsoft.com/office/drawing/2014/main" id="{ADE28AB6-9CBB-20C1-5D75-1337A20F9FF3}"/>
              </a:ext>
            </a:extLst>
          </p:cNvPr>
          <p:cNvPicPr>
            <a:picLocks noChangeAspect="1"/>
          </p:cNvPicPr>
          <p:nvPr/>
        </p:nvPicPr>
        <p:blipFill rotWithShape="1">
          <a:blip r:embed="rId2"/>
          <a:srcRect l="18865" r="1438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grpSp>
        <p:nvGrpSpPr>
          <p:cNvPr id="76" name="Group 75">
            <a:extLst>
              <a:ext uri="{FF2B5EF4-FFF2-40B4-BE49-F238E27FC236}">
                <a16:creationId xmlns:a16="http://schemas.microsoft.com/office/drawing/2014/main" id="{73840CF4-F848-4FE0-AEA6-C9E806911B9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20950" y="549275"/>
            <a:ext cx="667802" cy="631474"/>
            <a:chOff x="10478914" y="1506691"/>
            <a:chExt cx="667802" cy="631474"/>
          </a:xfrm>
        </p:grpSpPr>
        <p:sp>
          <p:nvSpPr>
            <p:cNvPr id="77" name="Freeform: Shape 76">
              <a:extLst>
                <a:ext uri="{FF2B5EF4-FFF2-40B4-BE49-F238E27FC236}">
                  <a16:creationId xmlns:a16="http://schemas.microsoft.com/office/drawing/2014/main" id="{F4B46153-41DB-494F-9B08-EBCCF27283D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7B6D42DA-2D84-4A50-A359-7A5C651B1C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80" name="Oval 79">
            <a:extLst>
              <a:ext uri="{FF2B5EF4-FFF2-40B4-BE49-F238E27FC236}">
                <a16:creationId xmlns:a16="http://schemas.microsoft.com/office/drawing/2014/main" id="{94459D96-B947-4C7F-8BCA-915F8B07C0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2954" y="5171203"/>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597469705"/>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3DFloatVTI</vt:lpstr>
      <vt:lpstr>Escaping the Dangers of Spiritual Lukewarmness</vt:lpstr>
      <vt:lpstr>Revelation 3:15-16 "I know your works: you are neither cold nor hot. Would that you were either cold or hot! So, because you are lukewarm, and neither hot nor cold, I will spit you out of my mouth." </vt:lpstr>
      <vt:lpstr>Romans 12:2 2 Do not be conformed to this world, but be transformed by the renewal of your mind, that by testing you may discern what is the will of God, what is good and acceptable and perfect. </vt:lpstr>
      <vt:lpstr>Matthew 13:22 22 As for what was sown among thorns, this is the one who hears the word, but the cares of the world and the deceitfulness of riches choke the word, and it proves unfruitful.  </vt:lpstr>
      <vt:lpstr>Psalm 1:2 but his delight is in the law of the Lord, and on his law, he meditates day and night. </vt:lpstr>
      <vt:lpstr>Matthew 5:14-16 14 “You are the light of the world. A city set on a hill cannot be hidden. 15 Nor do people light a lamp and put it under a basket, but on a stand, and it gives light to all in the house. 16 In the same way, let your light shine before others, so that[a] they may see your good works and give glory to your Father who is in heaven.    </vt:lpstr>
      <vt:lpstr>Mark 4:16-19 16 And these are the ones sown on rocky ground: the ones who, when they hear the word, immediately receive it with joy. 17 And they have no root in themselves, but endure for a while; then, when tribulation or persecution arises on account of the word, immediately they fall away. 18 And others are the ones sown among thorns. They are those who hear the word, 19 but the cares of the world and the deceitfulness of riches and the desires for other things enter in and choke the word, and it proves unfruitful. </vt:lpstr>
      <vt:lpstr>Zechariah 1:3 3 Therefore say to them, thus declares the Lord of hosts: Return to me, says the Lord of hosts, and I will return to you, says the Lord of hosts.     </vt:lpstr>
      <vt:lpstr>Revelation 2:4 4 But I have this against you, that you have abandoned the love you had at first.   </vt:lpstr>
      <vt:lpstr>Colossians 4:2 2 Continue steadfastly in prayer, being watchful in it with thanksgiving.   </vt:lpstr>
      <vt:lpstr>2 Timothy 3:16 16 All Scripture is breathed out by God and profitable for teaching, for reproof, for correction, and for training in righteousness,    </vt:lpstr>
      <vt:lpstr>James 1:22 22 But be doers of the word, and not hearers only, deceiving yourselves.     </vt:lpstr>
      <vt:lpstr>Romans 12:11 11 Do not be slothful in zeal, be fervent in spirit, serve the Lord.      </vt:lpstr>
      <vt:lpstr>Closing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125</cp:revision>
  <dcterms:created xsi:type="dcterms:W3CDTF">2024-04-27T18:19:42Z</dcterms:created>
  <dcterms:modified xsi:type="dcterms:W3CDTF">2024-04-28T04:11:27Z</dcterms:modified>
</cp:coreProperties>
</file>