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64" r:id="rId6"/>
    <p:sldId id="265" r:id="rId7"/>
    <p:sldId id="266" r:id="rId8"/>
    <p:sldId id="267" r:id="rId9"/>
    <p:sldId id="258" r:id="rId10"/>
    <p:sldId id="260" r:id="rId11"/>
    <p:sldId id="261"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28FE1-E05C-4872-9EE9-C296BBDDCB70}" v="28" dt="2024-05-15T20:37:09.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4" d="100"/>
          <a:sy n="64" d="100"/>
        </p:scale>
        <p:origin x="84"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5/22/2024</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22303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2160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5782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73926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28498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1099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06014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98051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81958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0989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5/22/2024</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09379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5/22/2024</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431602306"/>
      </p:ext>
    </p:extLst>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com/bible/compare/ROM.12.9-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077074" y="762001"/>
            <a:ext cx="4352926" cy="2747962"/>
          </a:xfrm>
        </p:spPr>
        <p:txBody>
          <a:bodyPr>
            <a:normAutofit/>
          </a:bodyPr>
          <a:lstStyle/>
          <a:p>
            <a:pPr algn="l"/>
            <a:r>
              <a:rPr lang="en-US" sz="7200" dirty="0">
                <a:latin typeface="Matura MT Script Capitals"/>
              </a:rPr>
              <a:t>Radical Love</a:t>
            </a:r>
          </a:p>
        </p:txBody>
      </p:sp>
      <p:pic>
        <p:nvPicPr>
          <p:cNvPr id="4" name="Picture 3" descr="Happy Extended Family Isolated On White Free Stock Photo - Public ...">
            <a:extLst>
              <a:ext uri="{FF2B5EF4-FFF2-40B4-BE49-F238E27FC236}">
                <a16:creationId xmlns:a16="http://schemas.microsoft.com/office/drawing/2014/main" id="{4CAB2049-7F78-4414-A8C4-CEC5F4BC3B43}"/>
              </a:ext>
            </a:extLst>
          </p:cNvPr>
          <p:cNvPicPr>
            <a:picLocks noChangeAspect="1"/>
          </p:cNvPicPr>
          <p:nvPr/>
        </p:nvPicPr>
        <p:blipFill rotWithShape="1">
          <a:blip r:embed="rId2"/>
          <a:srcRect l="10403" r="3817" b="3"/>
          <a:stretch/>
        </p:blipFill>
        <p:spPr>
          <a:xfrm>
            <a:off x="762000" y="762000"/>
            <a:ext cx="6095524" cy="4707593"/>
          </a:xfrm>
          <a:custGeom>
            <a:avLst/>
            <a:gdLst/>
            <a:ahLst/>
            <a:cxnLst/>
            <a:rect l="l" t="t" r="r" b="b"/>
            <a:pathLst>
              <a:path w="6095524" h="4707593">
                <a:moveTo>
                  <a:pt x="0" y="0"/>
                </a:moveTo>
                <a:lnTo>
                  <a:pt x="6095524" y="0"/>
                </a:lnTo>
                <a:lnTo>
                  <a:pt x="6095524" y="3296937"/>
                </a:lnTo>
                <a:lnTo>
                  <a:pt x="6095524" y="3518571"/>
                </a:lnTo>
                <a:lnTo>
                  <a:pt x="6061052" y="3534000"/>
                </a:lnTo>
                <a:cubicBezTo>
                  <a:pt x="6054332" y="3536785"/>
                  <a:pt x="6046938" y="3538321"/>
                  <a:pt x="6040890" y="3542065"/>
                </a:cubicBezTo>
                <a:cubicBezTo>
                  <a:pt x="6013044" y="3559156"/>
                  <a:pt x="5986064" y="3577591"/>
                  <a:pt x="5957836" y="3594010"/>
                </a:cubicBezTo>
                <a:cubicBezTo>
                  <a:pt x="5928744" y="3611004"/>
                  <a:pt x="5902724" y="3631071"/>
                  <a:pt x="5882656" y="3658244"/>
                </a:cubicBezTo>
                <a:cubicBezTo>
                  <a:pt x="5864029" y="3683496"/>
                  <a:pt x="5845978" y="3709131"/>
                  <a:pt x="5827448" y="3734479"/>
                </a:cubicBezTo>
                <a:cubicBezTo>
                  <a:pt x="5822743" y="3740912"/>
                  <a:pt x="5818422" y="3748498"/>
                  <a:pt x="5811989" y="3752627"/>
                </a:cubicBezTo>
                <a:cubicBezTo>
                  <a:pt x="5798643" y="3761268"/>
                  <a:pt x="5784048" y="3768277"/>
                  <a:pt x="5769742" y="3775382"/>
                </a:cubicBezTo>
                <a:cubicBezTo>
                  <a:pt x="5757452" y="3781431"/>
                  <a:pt x="5744394" y="3785943"/>
                  <a:pt x="5732393" y="3792472"/>
                </a:cubicBezTo>
                <a:cubicBezTo>
                  <a:pt x="5722792" y="3797658"/>
                  <a:pt x="5714246" y="3804859"/>
                  <a:pt x="5705316" y="3811388"/>
                </a:cubicBezTo>
                <a:cubicBezTo>
                  <a:pt x="5697539" y="3817052"/>
                  <a:pt x="5688994" y="3821949"/>
                  <a:pt x="5682465" y="3828767"/>
                </a:cubicBezTo>
                <a:cubicBezTo>
                  <a:pt x="5666526" y="3845281"/>
                  <a:pt x="5650491" y="3861508"/>
                  <a:pt x="5630712" y="3873702"/>
                </a:cubicBezTo>
                <a:cubicBezTo>
                  <a:pt x="5611221" y="3885799"/>
                  <a:pt x="5592786" y="3899338"/>
                  <a:pt x="5573392" y="3911628"/>
                </a:cubicBezTo>
                <a:cubicBezTo>
                  <a:pt x="5554380" y="3923630"/>
                  <a:pt x="5537194" y="3936783"/>
                  <a:pt x="5527304" y="3958099"/>
                </a:cubicBezTo>
                <a:cubicBezTo>
                  <a:pt x="5522888" y="3967508"/>
                  <a:pt x="5516646" y="3977782"/>
                  <a:pt x="5508293" y="3983255"/>
                </a:cubicBezTo>
                <a:cubicBezTo>
                  <a:pt x="5496387" y="3991032"/>
                  <a:pt x="5481313" y="3993817"/>
                  <a:pt x="5468350" y="4000442"/>
                </a:cubicBezTo>
                <a:cubicBezTo>
                  <a:pt x="5453084" y="4008219"/>
                  <a:pt x="5435418" y="4014940"/>
                  <a:pt x="5425048" y="4027326"/>
                </a:cubicBezTo>
                <a:cubicBezTo>
                  <a:pt x="5415830" y="4038368"/>
                  <a:pt x="5406517" y="4047009"/>
                  <a:pt x="5394322" y="4054018"/>
                </a:cubicBezTo>
                <a:cubicBezTo>
                  <a:pt x="5385778" y="4058915"/>
                  <a:pt x="5379441" y="4067844"/>
                  <a:pt x="5370608" y="4071877"/>
                </a:cubicBezTo>
                <a:cubicBezTo>
                  <a:pt x="5358990" y="4077254"/>
                  <a:pt x="5347276" y="4081479"/>
                  <a:pt x="5337098" y="4089832"/>
                </a:cubicBezTo>
                <a:cubicBezTo>
                  <a:pt x="5326536" y="4098473"/>
                  <a:pt x="5314535" y="4105290"/>
                  <a:pt x="5303493" y="4113356"/>
                </a:cubicBezTo>
                <a:cubicBezTo>
                  <a:pt x="5297636" y="4117676"/>
                  <a:pt x="5292835" y="4123341"/>
                  <a:pt x="5287171" y="4127854"/>
                </a:cubicBezTo>
                <a:cubicBezTo>
                  <a:pt x="5276801" y="4136111"/>
                  <a:pt x="5266239" y="4144176"/>
                  <a:pt x="5255581" y="4151953"/>
                </a:cubicBezTo>
                <a:cubicBezTo>
                  <a:pt x="5244924" y="4159731"/>
                  <a:pt x="5234746" y="4168756"/>
                  <a:pt x="5223032" y="4174421"/>
                </a:cubicBezTo>
                <a:cubicBezTo>
                  <a:pt x="5203062" y="4184023"/>
                  <a:pt x="5181266" y="4189784"/>
                  <a:pt x="5161870" y="4200153"/>
                </a:cubicBezTo>
                <a:cubicBezTo>
                  <a:pt x="5142188" y="4210714"/>
                  <a:pt x="5123656" y="4223965"/>
                  <a:pt x="5106182" y="4237983"/>
                </a:cubicBezTo>
                <a:cubicBezTo>
                  <a:pt x="5092356" y="4249025"/>
                  <a:pt x="5079394" y="4259971"/>
                  <a:pt x="5062014" y="4265635"/>
                </a:cubicBezTo>
                <a:cubicBezTo>
                  <a:pt x="5052317" y="4268804"/>
                  <a:pt x="5042140" y="4275717"/>
                  <a:pt x="5036282" y="4283783"/>
                </a:cubicBezTo>
                <a:cubicBezTo>
                  <a:pt x="5023608" y="4301353"/>
                  <a:pt x="5007382" y="4313739"/>
                  <a:pt x="4989043" y="4324301"/>
                </a:cubicBezTo>
                <a:cubicBezTo>
                  <a:pt x="4964559" y="4338511"/>
                  <a:pt x="4940363" y="4353009"/>
                  <a:pt x="4915783" y="4366931"/>
                </a:cubicBezTo>
                <a:cubicBezTo>
                  <a:pt x="4901286" y="4375189"/>
                  <a:pt x="4886884" y="4383926"/>
                  <a:pt x="4871520" y="4389975"/>
                </a:cubicBezTo>
                <a:cubicBezTo>
                  <a:pt x="4840124" y="4402457"/>
                  <a:pt x="4807959" y="4413114"/>
                  <a:pt x="4776274" y="4424733"/>
                </a:cubicBezTo>
                <a:cubicBezTo>
                  <a:pt x="4765904" y="4428477"/>
                  <a:pt x="4756110" y="4433854"/>
                  <a:pt x="4745548" y="4437119"/>
                </a:cubicBezTo>
                <a:cubicBezTo>
                  <a:pt x="4734122" y="4440671"/>
                  <a:pt x="4721834" y="4441727"/>
                  <a:pt x="4710408" y="4445280"/>
                </a:cubicBezTo>
                <a:cubicBezTo>
                  <a:pt x="4691396" y="4451136"/>
                  <a:pt x="4672961" y="4458626"/>
                  <a:pt x="4653950" y="4464579"/>
                </a:cubicBezTo>
                <a:cubicBezTo>
                  <a:pt x="4617272" y="4476005"/>
                  <a:pt x="4580498" y="4486951"/>
                  <a:pt x="4543725" y="4497800"/>
                </a:cubicBezTo>
                <a:cubicBezTo>
                  <a:pt x="4535852" y="4500105"/>
                  <a:pt x="4527306" y="4500393"/>
                  <a:pt x="4519530" y="4502889"/>
                </a:cubicBezTo>
                <a:cubicBezTo>
                  <a:pt x="4498886" y="4509610"/>
                  <a:pt x="4478338" y="4516907"/>
                  <a:pt x="4457887" y="4524300"/>
                </a:cubicBezTo>
                <a:cubicBezTo>
                  <a:pt x="4445502" y="4528813"/>
                  <a:pt x="4433403" y="4534382"/>
                  <a:pt x="4420922" y="4538702"/>
                </a:cubicBezTo>
                <a:cubicBezTo>
                  <a:pt x="4410936" y="4542159"/>
                  <a:pt x="4400662" y="4544847"/>
                  <a:pt x="4390292" y="4546960"/>
                </a:cubicBezTo>
                <a:cubicBezTo>
                  <a:pt x="4381363" y="4548785"/>
                  <a:pt x="4372050" y="4548592"/>
                  <a:pt x="4363216" y="4550801"/>
                </a:cubicBezTo>
                <a:cubicBezTo>
                  <a:pt x="4339308" y="4556753"/>
                  <a:pt x="4315689" y="4563475"/>
                  <a:pt x="4291973" y="4569811"/>
                </a:cubicBezTo>
                <a:cubicBezTo>
                  <a:pt x="4282468" y="4572308"/>
                  <a:pt x="4272770" y="4574133"/>
                  <a:pt x="4263552" y="4577301"/>
                </a:cubicBezTo>
                <a:cubicBezTo>
                  <a:pt x="4238876" y="4585654"/>
                  <a:pt x="4214585" y="4595159"/>
                  <a:pt x="4189813" y="4603033"/>
                </a:cubicBezTo>
                <a:cubicBezTo>
                  <a:pt x="4169266" y="4609562"/>
                  <a:pt x="4148142" y="4614266"/>
                  <a:pt x="4127306" y="4620027"/>
                </a:cubicBezTo>
                <a:cubicBezTo>
                  <a:pt x="4118473" y="4622524"/>
                  <a:pt x="4110024" y="4626077"/>
                  <a:pt x="4101192" y="4628188"/>
                </a:cubicBezTo>
                <a:cubicBezTo>
                  <a:pt x="4081412" y="4632990"/>
                  <a:pt x="4061345" y="4637022"/>
                  <a:pt x="4041470" y="4641823"/>
                </a:cubicBezTo>
                <a:cubicBezTo>
                  <a:pt x="4030139" y="4644607"/>
                  <a:pt x="4019194" y="4649600"/>
                  <a:pt x="4007672" y="4651425"/>
                </a:cubicBezTo>
                <a:cubicBezTo>
                  <a:pt x="3980308" y="4655745"/>
                  <a:pt x="3952752" y="4658817"/>
                  <a:pt x="3925195" y="4662274"/>
                </a:cubicBezTo>
                <a:cubicBezTo>
                  <a:pt x="3896776" y="4665826"/>
                  <a:pt x="3868451" y="4669571"/>
                  <a:pt x="3840029" y="4672739"/>
                </a:cubicBezTo>
                <a:cubicBezTo>
                  <a:pt x="3824475" y="4674372"/>
                  <a:pt x="3808824" y="4674660"/>
                  <a:pt x="3793270" y="4676196"/>
                </a:cubicBezTo>
                <a:cubicBezTo>
                  <a:pt x="3779636" y="4677541"/>
                  <a:pt x="3766098" y="4680037"/>
                  <a:pt x="3752464" y="4681670"/>
                </a:cubicBezTo>
                <a:cubicBezTo>
                  <a:pt x="3740654" y="4683013"/>
                  <a:pt x="3728748" y="4683781"/>
                  <a:pt x="3716938" y="4685126"/>
                </a:cubicBezTo>
                <a:cubicBezTo>
                  <a:pt x="3698024" y="4687334"/>
                  <a:pt x="3679204" y="4689831"/>
                  <a:pt x="3660386" y="4692135"/>
                </a:cubicBezTo>
                <a:cubicBezTo>
                  <a:pt x="3652513" y="4692999"/>
                  <a:pt x="3644255" y="4695399"/>
                  <a:pt x="3636862" y="4693960"/>
                </a:cubicBezTo>
                <a:cubicBezTo>
                  <a:pt x="3618235" y="4690310"/>
                  <a:pt x="3599896" y="4691367"/>
                  <a:pt x="3581365" y="4693863"/>
                </a:cubicBezTo>
                <a:cubicBezTo>
                  <a:pt x="3575028" y="4694728"/>
                  <a:pt x="3568211" y="4694535"/>
                  <a:pt x="3562066" y="4692903"/>
                </a:cubicBezTo>
                <a:cubicBezTo>
                  <a:pt x="3549488" y="4689638"/>
                  <a:pt x="3537294" y="4685029"/>
                  <a:pt x="3524908" y="4680997"/>
                </a:cubicBezTo>
                <a:cubicBezTo>
                  <a:pt x="3523563" y="4680517"/>
                  <a:pt x="3521931" y="4680421"/>
                  <a:pt x="3520492" y="4680133"/>
                </a:cubicBezTo>
                <a:cubicBezTo>
                  <a:pt x="3512330" y="4678500"/>
                  <a:pt x="3504266" y="4676868"/>
                  <a:pt x="3496103" y="4675428"/>
                </a:cubicBezTo>
                <a:cubicBezTo>
                  <a:pt x="3491687" y="4674660"/>
                  <a:pt x="3487174" y="4674564"/>
                  <a:pt x="3482757" y="4673892"/>
                </a:cubicBezTo>
                <a:cubicBezTo>
                  <a:pt x="3465667" y="4671203"/>
                  <a:pt x="3446848" y="4675716"/>
                  <a:pt x="3432061" y="4664099"/>
                </a:cubicBezTo>
                <a:cubicBezTo>
                  <a:pt x="3422460" y="4656609"/>
                  <a:pt x="3413146" y="4658338"/>
                  <a:pt x="3402873" y="4659490"/>
                </a:cubicBezTo>
                <a:cubicBezTo>
                  <a:pt x="3395096" y="4660354"/>
                  <a:pt x="3387126" y="4660065"/>
                  <a:pt x="3379253" y="4660162"/>
                </a:cubicBezTo>
                <a:cubicBezTo>
                  <a:pt x="3365427" y="4660449"/>
                  <a:pt x="3351601" y="4660546"/>
                  <a:pt x="3337774" y="4661026"/>
                </a:cubicBezTo>
                <a:cubicBezTo>
                  <a:pt x="3333357" y="4661218"/>
                  <a:pt x="3328846" y="4663619"/>
                  <a:pt x="3324524" y="4663235"/>
                </a:cubicBezTo>
                <a:cubicBezTo>
                  <a:pt x="3304553" y="4661410"/>
                  <a:pt x="3284582" y="4658529"/>
                  <a:pt x="3264610" y="4656897"/>
                </a:cubicBezTo>
                <a:cubicBezTo>
                  <a:pt x="3253281" y="4655938"/>
                  <a:pt x="3241663" y="4657761"/>
                  <a:pt x="3230429" y="4656417"/>
                </a:cubicBezTo>
                <a:cubicBezTo>
                  <a:pt x="3217468" y="4654881"/>
                  <a:pt x="3204794" y="4650945"/>
                  <a:pt x="3191927" y="4648544"/>
                </a:cubicBezTo>
                <a:cubicBezTo>
                  <a:pt x="3188375" y="4647872"/>
                  <a:pt x="3184438" y="4648736"/>
                  <a:pt x="3180694" y="4648928"/>
                </a:cubicBezTo>
                <a:cubicBezTo>
                  <a:pt x="3176469" y="4649120"/>
                  <a:pt x="3172340" y="4649504"/>
                  <a:pt x="3168116" y="4649600"/>
                </a:cubicBezTo>
                <a:cubicBezTo>
                  <a:pt x="3155249" y="4649793"/>
                  <a:pt x="3142384" y="4649504"/>
                  <a:pt x="3129517" y="4650177"/>
                </a:cubicBezTo>
                <a:cubicBezTo>
                  <a:pt x="3121644" y="4650561"/>
                  <a:pt x="3113388" y="4654497"/>
                  <a:pt x="3106089" y="4653057"/>
                </a:cubicBezTo>
                <a:cubicBezTo>
                  <a:pt x="3091208" y="4650272"/>
                  <a:pt x="3076325" y="4656513"/>
                  <a:pt x="3061444" y="4651329"/>
                </a:cubicBezTo>
                <a:cubicBezTo>
                  <a:pt x="3056834" y="4649793"/>
                  <a:pt x="3050497" y="4653633"/>
                  <a:pt x="3044928" y="4653825"/>
                </a:cubicBezTo>
                <a:cubicBezTo>
                  <a:pt x="3031006" y="4654305"/>
                  <a:pt x="3017084" y="4654209"/>
                  <a:pt x="3003162" y="4654113"/>
                </a:cubicBezTo>
                <a:cubicBezTo>
                  <a:pt x="2990680" y="4654017"/>
                  <a:pt x="2977717" y="4655361"/>
                  <a:pt x="2965716" y="4652673"/>
                </a:cubicBezTo>
                <a:cubicBezTo>
                  <a:pt x="2953137" y="4649793"/>
                  <a:pt x="2941808" y="4650177"/>
                  <a:pt x="2929614" y="4653441"/>
                </a:cubicBezTo>
                <a:cubicBezTo>
                  <a:pt x="2921260" y="4655649"/>
                  <a:pt x="2912427" y="4655938"/>
                  <a:pt x="2903786" y="4656609"/>
                </a:cubicBezTo>
                <a:cubicBezTo>
                  <a:pt x="2894473" y="4657377"/>
                  <a:pt x="2884199" y="4655361"/>
                  <a:pt x="2875750" y="4658529"/>
                </a:cubicBezTo>
                <a:cubicBezTo>
                  <a:pt x="2850593" y="4667939"/>
                  <a:pt x="2824765" y="4669955"/>
                  <a:pt x="2798458" y="4669955"/>
                </a:cubicBezTo>
                <a:cubicBezTo>
                  <a:pt x="2793656" y="4669955"/>
                  <a:pt x="2788759" y="4668612"/>
                  <a:pt x="2784152" y="4667171"/>
                </a:cubicBezTo>
                <a:cubicBezTo>
                  <a:pt x="2757266" y="4658529"/>
                  <a:pt x="2730286" y="4659297"/>
                  <a:pt x="2702922" y="4664578"/>
                </a:cubicBezTo>
                <a:cubicBezTo>
                  <a:pt x="2697257" y="4665731"/>
                  <a:pt x="2690921" y="4665923"/>
                  <a:pt x="2685256" y="4664771"/>
                </a:cubicBezTo>
                <a:cubicBezTo>
                  <a:pt x="2669317" y="4661410"/>
                  <a:pt x="2653858" y="4655841"/>
                  <a:pt x="2637824" y="4653441"/>
                </a:cubicBezTo>
                <a:cubicBezTo>
                  <a:pt x="2611324" y="4649504"/>
                  <a:pt x="2588377" y="4662754"/>
                  <a:pt x="2564661" y="4671396"/>
                </a:cubicBezTo>
                <a:cubicBezTo>
                  <a:pt x="2542097" y="4679557"/>
                  <a:pt x="2522894" y="4697992"/>
                  <a:pt x="2496201" y="4693863"/>
                </a:cubicBezTo>
                <a:cubicBezTo>
                  <a:pt x="2493514" y="4693479"/>
                  <a:pt x="2490537" y="4696071"/>
                  <a:pt x="2487560" y="4696744"/>
                </a:cubicBezTo>
                <a:cubicBezTo>
                  <a:pt x="2479399" y="4698568"/>
                  <a:pt x="2471238" y="4700776"/>
                  <a:pt x="2462980" y="4701641"/>
                </a:cubicBezTo>
                <a:cubicBezTo>
                  <a:pt x="2452899" y="4702793"/>
                  <a:pt x="2442625" y="4702409"/>
                  <a:pt x="2432544" y="4703369"/>
                </a:cubicBezTo>
                <a:cubicBezTo>
                  <a:pt x="2419581" y="4704521"/>
                  <a:pt x="2406812" y="4707593"/>
                  <a:pt x="2393945" y="4707593"/>
                </a:cubicBezTo>
                <a:cubicBezTo>
                  <a:pt x="2383575" y="4707593"/>
                  <a:pt x="2373302" y="4704041"/>
                  <a:pt x="2363029" y="4702312"/>
                </a:cubicBezTo>
                <a:cubicBezTo>
                  <a:pt x="2348530" y="4699912"/>
                  <a:pt x="2332591" y="4700584"/>
                  <a:pt x="2319821" y="4694439"/>
                </a:cubicBezTo>
                <a:cubicBezTo>
                  <a:pt x="2306188" y="4687910"/>
                  <a:pt x="2293225" y="4684934"/>
                  <a:pt x="2279111" y="4686950"/>
                </a:cubicBezTo>
                <a:cubicBezTo>
                  <a:pt x="2274406" y="4687622"/>
                  <a:pt x="2268357" y="4691655"/>
                  <a:pt x="2266245" y="4695783"/>
                </a:cubicBezTo>
                <a:cubicBezTo>
                  <a:pt x="2261540" y="4705001"/>
                  <a:pt x="2255108" y="4706634"/>
                  <a:pt x="2246370" y="4703464"/>
                </a:cubicBezTo>
                <a:cubicBezTo>
                  <a:pt x="2238785" y="4700776"/>
                  <a:pt x="2229471" y="4699432"/>
                  <a:pt x="2224287" y="4694247"/>
                </a:cubicBezTo>
                <a:cubicBezTo>
                  <a:pt x="2209596" y="4679557"/>
                  <a:pt x="2190873" y="4679077"/>
                  <a:pt x="2172630" y="4675141"/>
                </a:cubicBezTo>
                <a:cubicBezTo>
                  <a:pt x="2161494" y="4672739"/>
                  <a:pt x="2151123" y="4672644"/>
                  <a:pt x="2139985" y="4674276"/>
                </a:cubicBezTo>
                <a:cubicBezTo>
                  <a:pt x="2115790" y="4677925"/>
                  <a:pt x="2092266" y="4672739"/>
                  <a:pt x="2069030" y="4666115"/>
                </a:cubicBezTo>
                <a:cubicBezTo>
                  <a:pt x="2053667" y="4661698"/>
                  <a:pt x="2037921" y="4659010"/>
                  <a:pt x="2022655" y="4654497"/>
                </a:cubicBezTo>
                <a:cubicBezTo>
                  <a:pt x="2011229" y="4651041"/>
                  <a:pt x="1999804" y="4646912"/>
                  <a:pt x="1989339" y="4641343"/>
                </a:cubicBezTo>
                <a:cubicBezTo>
                  <a:pt x="1974167" y="4633181"/>
                  <a:pt x="1960918" y="4620891"/>
                  <a:pt x="1941618" y="4624156"/>
                </a:cubicBezTo>
                <a:cubicBezTo>
                  <a:pt x="1924623" y="4627036"/>
                  <a:pt x="1909262" y="4620988"/>
                  <a:pt x="1893707" y="4615227"/>
                </a:cubicBezTo>
                <a:cubicBezTo>
                  <a:pt x="1882281" y="4611002"/>
                  <a:pt x="1870857" y="4606681"/>
                  <a:pt x="1859045" y="4603993"/>
                </a:cubicBezTo>
                <a:cubicBezTo>
                  <a:pt x="1845027" y="4600824"/>
                  <a:pt x="1829184" y="4602169"/>
                  <a:pt x="1816702" y="4596311"/>
                </a:cubicBezTo>
                <a:cubicBezTo>
                  <a:pt x="1803644" y="4590166"/>
                  <a:pt x="1792795" y="4594295"/>
                  <a:pt x="1781177" y="4596024"/>
                </a:cubicBezTo>
                <a:cubicBezTo>
                  <a:pt x="1762646" y="4598712"/>
                  <a:pt x="1744210" y="4603705"/>
                  <a:pt x="1725488" y="4597368"/>
                </a:cubicBezTo>
                <a:cubicBezTo>
                  <a:pt x="1702733" y="4589687"/>
                  <a:pt x="1680169" y="4581430"/>
                  <a:pt x="1657318" y="4574133"/>
                </a:cubicBezTo>
                <a:cubicBezTo>
                  <a:pt x="1648483" y="4571347"/>
                  <a:pt x="1638980" y="4570195"/>
                  <a:pt x="1629761" y="4568947"/>
                </a:cubicBezTo>
                <a:cubicBezTo>
                  <a:pt x="1621025" y="4567891"/>
                  <a:pt x="1610559" y="4570579"/>
                  <a:pt x="1603837" y="4566547"/>
                </a:cubicBezTo>
                <a:cubicBezTo>
                  <a:pt x="1586554" y="4556178"/>
                  <a:pt x="1568792" y="4551089"/>
                  <a:pt x="1548820" y="4551089"/>
                </a:cubicBezTo>
                <a:cubicBezTo>
                  <a:pt x="1541330" y="4551089"/>
                  <a:pt x="1534033" y="4546768"/>
                  <a:pt x="1526449" y="4545999"/>
                </a:cubicBezTo>
                <a:cubicBezTo>
                  <a:pt x="1516078" y="4545040"/>
                  <a:pt x="1504172" y="4542447"/>
                  <a:pt x="1495147" y="4546096"/>
                </a:cubicBezTo>
                <a:cubicBezTo>
                  <a:pt x="1473928" y="4554737"/>
                  <a:pt x="1456742" y="4547536"/>
                  <a:pt x="1438211" y="4538991"/>
                </a:cubicBezTo>
                <a:cubicBezTo>
                  <a:pt x="1419967" y="4530541"/>
                  <a:pt x="1400764" y="4523821"/>
                  <a:pt x="1381370" y="4518251"/>
                </a:cubicBezTo>
                <a:cubicBezTo>
                  <a:pt x="1374073" y="4516235"/>
                  <a:pt x="1365336" y="4519596"/>
                  <a:pt x="1357270" y="4520267"/>
                </a:cubicBezTo>
                <a:cubicBezTo>
                  <a:pt x="1354389" y="4520460"/>
                  <a:pt x="1351220" y="4520748"/>
                  <a:pt x="1348629" y="4519788"/>
                </a:cubicBezTo>
                <a:cubicBezTo>
                  <a:pt x="1323569" y="4510570"/>
                  <a:pt x="1298124" y="4503561"/>
                  <a:pt x="1270953" y="4508361"/>
                </a:cubicBezTo>
                <a:cubicBezTo>
                  <a:pt x="1268457" y="4508842"/>
                  <a:pt x="1265672" y="4507786"/>
                  <a:pt x="1263175" y="4507114"/>
                </a:cubicBezTo>
                <a:cubicBezTo>
                  <a:pt x="1250981" y="4503657"/>
                  <a:pt x="1239075" y="4498184"/>
                  <a:pt x="1226690" y="4496936"/>
                </a:cubicBezTo>
                <a:cubicBezTo>
                  <a:pt x="1196157" y="4493864"/>
                  <a:pt x="1165433" y="4492615"/>
                  <a:pt x="1134706" y="4490599"/>
                </a:cubicBezTo>
                <a:cubicBezTo>
                  <a:pt x="1132786" y="4490503"/>
                  <a:pt x="1130770" y="4490503"/>
                  <a:pt x="1129042" y="4489831"/>
                </a:cubicBezTo>
                <a:cubicBezTo>
                  <a:pt x="1117712" y="4485702"/>
                  <a:pt x="1107823" y="4487047"/>
                  <a:pt x="1098220" y="4494919"/>
                </a:cubicBezTo>
                <a:cubicBezTo>
                  <a:pt x="1093996" y="4498376"/>
                  <a:pt x="1088235" y="4500200"/>
                  <a:pt x="1082955" y="4502121"/>
                </a:cubicBezTo>
                <a:cubicBezTo>
                  <a:pt x="1075177" y="4505002"/>
                  <a:pt x="1067208" y="4507786"/>
                  <a:pt x="1059143" y="4509610"/>
                </a:cubicBezTo>
                <a:cubicBezTo>
                  <a:pt x="1051173" y="4511338"/>
                  <a:pt x="1042628" y="4513738"/>
                  <a:pt x="1034947" y="4512395"/>
                </a:cubicBezTo>
                <a:cubicBezTo>
                  <a:pt x="1021121" y="4509994"/>
                  <a:pt x="1007966" y="4504618"/>
                  <a:pt x="994332" y="4501064"/>
                </a:cubicBezTo>
                <a:cubicBezTo>
                  <a:pt x="989628" y="4499816"/>
                  <a:pt x="984442" y="4500009"/>
                  <a:pt x="979546" y="4499912"/>
                </a:cubicBezTo>
                <a:cubicBezTo>
                  <a:pt x="968312" y="4499625"/>
                  <a:pt x="956790" y="4502409"/>
                  <a:pt x="946613" y="4494440"/>
                </a:cubicBezTo>
                <a:cubicBezTo>
                  <a:pt x="937204" y="4486951"/>
                  <a:pt x="927697" y="4489158"/>
                  <a:pt x="917808" y="4494824"/>
                </a:cubicBezTo>
                <a:cubicBezTo>
                  <a:pt x="910703" y="4498857"/>
                  <a:pt x="902639" y="4502025"/>
                  <a:pt x="894669" y="4503561"/>
                </a:cubicBezTo>
                <a:cubicBezTo>
                  <a:pt x="883723" y="4505673"/>
                  <a:pt x="872873" y="4506538"/>
                  <a:pt x="861063" y="4505289"/>
                </a:cubicBezTo>
                <a:cubicBezTo>
                  <a:pt x="852710" y="4504425"/>
                  <a:pt x="845892" y="4504041"/>
                  <a:pt x="839363" y="4498952"/>
                </a:cubicBezTo>
                <a:cubicBezTo>
                  <a:pt x="838308" y="4498184"/>
                  <a:pt x="836388" y="4497992"/>
                  <a:pt x="834947" y="4498089"/>
                </a:cubicBezTo>
                <a:cubicBezTo>
                  <a:pt x="816032" y="4499721"/>
                  <a:pt x="797309" y="4498857"/>
                  <a:pt x="778202" y="4497704"/>
                </a:cubicBezTo>
                <a:cubicBezTo>
                  <a:pt x="753911" y="4496168"/>
                  <a:pt x="728370" y="4500680"/>
                  <a:pt x="707343" y="4516811"/>
                </a:cubicBezTo>
                <a:cubicBezTo>
                  <a:pt x="704271" y="4519212"/>
                  <a:pt x="699662" y="4520267"/>
                  <a:pt x="695629" y="4520844"/>
                </a:cubicBezTo>
                <a:cubicBezTo>
                  <a:pt x="676618" y="4523340"/>
                  <a:pt x="657511" y="4525069"/>
                  <a:pt x="638500" y="4527853"/>
                </a:cubicBezTo>
                <a:cubicBezTo>
                  <a:pt x="628130" y="4529389"/>
                  <a:pt x="617280" y="4530734"/>
                  <a:pt x="607872" y="4534958"/>
                </a:cubicBezTo>
                <a:cubicBezTo>
                  <a:pt x="598655" y="4539086"/>
                  <a:pt x="591260" y="4543983"/>
                  <a:pt x="585788" y="4535342"/>
                </a:cubicBezTo>
                <a:cubicBezTo>
                  <a:pt x="575995" y="4539951"/>
                  <a:pt x="567448" y="4543792"/>
                  <a:pt x="559097" y="4547920"/>
                </a:cubicBezTo>
                <a:cubicBezTo>
                  <a:pt x="556023" y="4549456"/>
                  <a:pt x="553431" y="4551953"/>
                  <a:pt x="550358" y="4553393"/>
                </a:cubicBezTo>
                <a:cubicBezTo>
                  <a:pt x="547093" y="4554930"/>
                  <a:pt x="543445" y="4555889"/>
                  <a:pt x="539893" y="4556657"/>
                </a:cubicBezTo>
                <a:cubicBezTo>
                  <a:pt x="524050" y="4560114"/>
                  <a:pt x="508207" y="4563282"/>
                  <a:pt x="492462" y="4567027"/>
                </a:cubicBezTo>
                <a:cubicBezTo>
                  <a:pt x="489388" y="4567795"/>
                  <a:pt x="486796" y="4570868"/>
                  <a:pt x="484011" y="4572884"/>
                </a:cubicBezTo>
                <a:cubicBezTo>
                  <a:pt x="482187" y="4574228"/>
                  <a:pt x="480363" y="4576244"/>
                  <a:pt x="478346" y="4576533"/>
                </a:cubicBezTo>
                <a:cubicBezTo>
                  <a:pt x="462984" y="4578837"/>
                  <a:pt x="447718" y="4581526"/>
                  <a:pt x="432260" y="4582678"/>
                </a:cubicBezTo>
                <a:cubicBezTo>
                  <a:pt x="419298" y="4583637"/>
                  <a:pt x="406815" y="4583350"/>
                  <a:pt x="403455" y="4600056"/>
                </a:cubicBezTo>
                <a:cubicBezTo>
                  <a:pt x="402879" y="4602937"/>
                  <a:pt x="398750" y="4606010"/>
                  <a:pt x="395583" y="4607449"/>
                </a:cubicBezTo>
                <a:cubicBezTo>
                  <a:pt x="386557" y="4611578"/>
                  <a:pt x="376954" y="4614362"/>
                  <a:pt x="368025" y="4618587"/>
                </a:cubicBezTo>
                <a:cubicBezTo>
                  <a:pt x="338741" y="4632701"/>
                  <a:pt x="308113" y="4641631"/>
                  <a:pt x="275371" y="4639999"/>
                </a:cubicBezTo>
                <a:cubicBezTo>
                  <a:pt x="265194" y="4639519"/>
                  <a:pt x="255304" y="4634333"/>
                  <a:pt x="248871" y="4632413"/>
                </a:cubicBezTo>
                <a:cubicBezTo>
                  <a:pt x="230341" y="4639999"/>
                  <a:pt x="214786" y="4647296"/>
                  <a:pt x="198559" y="4652768"/>
                </a:cubicBezTo>
                <a:cubicBezTo>
                  <a:pt x="184253" y="4657665"/>
                  <a:pt x="169274" y="4660738"/>
                  <a:pt x="154583" y="4664290"/>
                </a:cubicBezTo>
                <a:cubicBezTo>
                  <a:pt x="149206" y="4665635"/>
                  <a:pt x="143734" y="4666403"/>
                  <a:pt x="138261" y="4667075"/>
                </a:cubicBezTo>
                <a:cubicBezTo>
                  <a:pt x="121171" y="4669187"/>
                  <a:pt x="103312" y="4664099"/>
                  <a:pt x="86606" y="4672164"/>
                </a:cubicBezTo>
                <a:cubicBezTo>
                  <a:pt x="77868" y="4676389"/>
                  <a:pt x="69226" y="4681477"/>
                  <a:pt x="60009" y="4683686"/>
                </a:cubicBezTo>
                <a:cubicBezTo>
                  <a:pt x="50120" y="4686086"/>
                  <a:pt x="40446" y="4689831"/>
                  <a:pt x="30568" y="4692507"/>
                </a:cubicBezTo>
                <a:lnTo>
                  <a:pt x="0" y="4694912"/>
                </a:lnTo>
                <a:lnTo>
                  <a:pt x="0" y="4338332"/>
                </a:lnTo>
                <a:close/>
              </a:path>
            </a:pathLst>
          </a:custGeom>
          <a:effectLst>
            <a:outerShdw blurRad="381000" dist="152400" dir="5400000" algn="t" rotWithShape="0">
              <a:prstClr val="black">
                <a:alpha val="10000"/>
              </a:prstClr>
            </a:outerShdw>
          </a:effectLst>
        </p:spPr>
      </p:pic>
      <p:sp>
        <p:nvSpPr>
          <p:cNvPr id="23" name="Freeform: Shape 22">
            <a:extLst>
              <a:ext uri="{FF2B5EF4-FFF2-40B4-BE49-F238E27FC236}">
                <a16:creationId xmlns:a16="http://schemas.microsoft.com/office/drawing/2014/main" id="{86E3368C-B3A5-484E-8070-EC7E903F86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72A2B9B4-6095-47C2-8BBC-4792C5C7A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black background with a blue and gold stripe&#10;&#10;Description automatically generated">
            <a:extLst>
              <a:ext uri="{FF2B5EF4-FFF2-40B4-BE49-F238E27FC236}">
                <a16:creationId xmlns:a16="http://schemas.microsoft.com/office/drawing/2014/main" id="{29DE0D25-54B7-CFD3-B470-7E795593FB46}"/>
              </a:ext>
            </a:extLst>
          </p:cNvPr>
          <p:cNvPicPr>
            <a:picLocks noChangeAspect="1"/>
          </p:cNvPicPr>
          <p:nvPr/>
        </p:nvPicPr>
        <p:blipFill>
          <a:blip r:embed="rId4"/>
          <a:stretch>
            <a:fillRect/>
          </a:stretch>
        </p:blipFill>
        <p:spPr>
          <a:xfrm>
            <a:off x="5621547" y="3109104"/>
            <a:ext cx="6096000" cy="34290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914400"/>
            <a:ext cx="9144000" cy="1109273"/>
          </a:xfrm>
        </p:spPr>
        <p:txBody>
          <a:bodyPr>
            <a:normAutofit/>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742678"/>
            <a:ext cx="10668000" cy="3733072"/>
          </a:xfrm>
        </p:spPr>
        <p:txBody>
          <a:bodyPr vert="horz" lIns="91440" tIns="45720" rIns="91440" bIns="45720" rtlCol="0" anchor="t">
            <a:normAutofit/>
          </a:bodyPr>
          <a:lstStyle/>
          <a:p>
            <a:r>
              <a:rPr lang="en-US" dirty="0"/>
              <a:t>John 13:34-35</a:t>
            </a:r>
            <a:endParaRPr lang="en-US" u="sng" dirty="0"/>
          </a:p>
          <a:p>
            <a:r>
              <a:rPr lang="en-US" u="sng" dirty="0"/>
              <a:t>34 A new commandment I give unto you, That ye love one another; as I have loved you, that ye also love one another.</a:t>
            </a:r>
          </a:p>
          <a:p>
            <a:r>
              <a:rPr lang="en-US" u="sng" dirty="0"/>
              <a:t>35 By this shall all men know that ye are my disciples, if ye have love one to another.</a:t>
            </a:r>
          </a:p>
          <a:p>
            <a:endParaRPr lang="en-US" u="sng" dirty="0"/>
          </a:p>
        </p:txBody>
      </p:sp>
    </p:spTree>
    <p:extLst>
      <p:ext uri="{BB962C8B-B14F-4D97-AF65-F5344CB8AC3E}">
        <p14:creationId xmlns:p14="http://schemas.microsoft.com/office/powerpoint/2010/main" val="211963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427221"/>
            <a:ext cx="9144000" cy="1446550"/>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1753849"/>
            <a:ext cx="10668000" cy="4676931"/>
          </a:xfrm>
        </p:spPr>
        <p:txBody>
          <a:bodyPr vert="horz" lIns="91440" tIns="45720" rIns="91440" bIns="45720" rtlCol="0" anchor="t">
            <a:normAutofit fontScale="92500" lnSpcReduction="10000"/>
          </a:bodyPr>
          <a:lstStyle/>
          <a:p>
            <a:r>
              <a:rPr lang="en-US" dirty="0"/>
              <a:t>Love is a Command from God: Loving others is not optional for Christians. </a:t>
            </a:r>
          </a:p>
          <a:p>
            <a:endParaRPr lang="en-US" dirty="0"/>
          </a:p>
          <a:p>
            <a:r>
              <a:rPr lang="en-US" dirty="0"/>
              <a:t>It's a direct commandment from God, like in John 13:34-35 where Jesus emphasizes loving one another.</a:t>
            </a:r>
          </a:p>
          <a:p>
            <a:r>
              <a:rPr lang="en-US" dirty="0"/>
              <a:t>Active and Practical: Love isn't just a feeling, but expressed through actions. </a:t>
            </a:r>
          </a:p>
          <a:p>
            <a:r>
              <a:rPr lang="en-US" dirty="0"/>
              <a:t>This means helping those in need, showing compassion, and forgiveness.</a:t>
            </a:r>
          </a:p>
          <a:p>
            <a:r>
              <a:rPr lang="en-US" dirty="0"/>
              <a:t>Extends to Everyone: While Christians may feel a special bond with fellow believers, Christian love extends to everyone, regardless of background or beliefs.</a:t>
            </a:r>
          </a:p>
        </p:txBody>
      </p:sp>
    </p:spTree>
    <p:extLst>
      <p:ext uri="{BB962C8B-B14F-4D97-AF65-F5344CB8AC3E}">
        <p14:creationId xmlns:p14="http://schemas.microsoft.com/office/powerpoint/2010/main" val="4235910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427221"/>
            <a:ext cx="9144000" cy="1446550"/>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1753849"/>
            <a:ext cx="10668000" cy="4676931"/>
          </a:xfrm>
        </p:spPr>
        <p:txBody>
          <a:bodyPr vert="horz" lIns="91440" tIns="45720" rIns="91440" bIns="45720" rtlCol="0" anchor="t">
            <a:normAutofit/>
          </a:bodyPr>
          <a:lstStyle/>
          <a:p>
            <a:r>
              <a:rPr lang="en-US" dirty="0"/>
              <a:t>In conclusion, </a:t>
            </a:r>
          </a:p>
          <a:p>
            <a:r>
              <a:rPr lang="en-US" dirty="0"/>
              <a:t>the message of Romans 12:9-15 is clear: love is the radical fabric that holds together the Christian life. </a:t>
            </a:r>
          </a:p>
          <a:p>
            <a:r>
              <a:rPr lang="en-US" dirty="0"/>
              <a:t>It is a love that is sincere, selfless, practical, forgiving, and empathetic. </a:t>
            </a:r>
          </a:p>
          <a:p>
            <a:r>
              <a:rPr lang="en-US" dirty="0"/>
              <a:t>It is a love that reflects the very nature of God, who is love.</a:t>
            </a:r>
          </a:p>
        </p:txBody>
      </p:sp>
    </p:spTree>
    <p:extLst>
      <p:ext uri="{BB962C8B-B14F-4D97-AF65-F5344CB8AC3E}">
        <p14:creationId xmlns:p14="http://schemas.microsoft.com/office/powerpoint/2010/main" val="3969205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427221"/>
            <a:ext cx="9144000" cy="1446550"/>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1753849"/>
            <a:ext cx="10668000" cy="4676931"/>
          </a:xfrm>
        </p:spPr>
        <p:txBody>
          <a:bodyPr vert="horz" lIns="91440" tIns="45720" rIns="91440" bIns="45720" rtlCol="0" anchor="t">
            <a:normAutofit/>
          </a:bodyPr>
          <a:lstStyle/>
          <a:p>
            <a:r>
              <a:rPr lang="en-US" dirty="0"/>
              <a:t>As we meditate on these words, let us ask ourselves: Are we truly embodying this radical love in our lives? </a:t>
            </a:r>
          </a:p>
          <a:p>
            <a:r>
              <a:rPr lang="en-US" dirty="0"/>
              <a:t>Are we known by our love for one another, just as Christ commanded? </a:t>
            </a:r>
          </a:p>
          <a:p>
            <a:r>
              <a:rPr lang="en-US" dirty="0"/>
              <a:t>May we be inspired and empowered by the Holy Spirit to love in such a way that the world may see Christ in us and be drawn to Him.</a:t>
            </a:r>
          </a:p>
        </p:txBody>
      </p:sp>
    </p:spTree>
    <p:extLst>
      <p:ext uri="{BB962C8B-B14F-4D97-AF65-F5344CB8AC3E}">
        <p14:creationId xmlns:p14="http://schemas.microsoft.com/office/powerpoint/2010/main" val="96735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427221"/>
            <a:ext cx="9144000" cy="1446550"/>
          </a:xfrm>
        </p:spPr>
        <p:txBody>
          <a:bodyPr/>
          <a:lstStyle/>
          <a:p>
            <a:r>
              <a:rPr lang="en-US" sz="7200" dirty="0">
                <a:latin typeface="Matura MT Script Capitals"/>
              </a:rPr>
              <a:t>Let Us Pray</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1753849"/>
            <a:ext cx="10668000" cy="4676931"/>
          </a:xfrm>
        </p:spPr>
        <p:txBody>
          <a:bodyPr vert="horz" lIns="91440" tIns="45720" rIns="91440" bIns="45720" rtlCol="0" anchor="t">
            <a:normAutofit/>
          </a:bodyPr>
          <a:lstStyle/>
          <a:p>
            <a:r>
              <a:rPr lang="en-US" dirty="0"/>
              <a:t>Heavenly Father, </a:t>
            </a:r>
          </a:p>
          <a:p>
            <a:r>
              <a:rPr lang="en-US" dirty="0"/>
              <a:t>we thank you for the gift of love that you have shown us through your Son, Jesus Christ. Help us to love as you have loved us – sincerely, selflessly, and radically. Fill our hearts with your love so that we may be beacons of light in a dark world. In Jesus' name, we pray. Amen.</a:t>
            </a:r>
          </a:p>
          <a:p>
            <a:endParaRPr lang="en-US" dirty="0"/>
          </a:p>
          <a:p>
            <a:r>
              <a:rPr lang="en-US" dirty="0"/>
              <a:t>May the grace and peace of our Lord Jesus Christ be with you all. Amen.</a:t>
            </a:r>
          </a:p>
        </p:txBody>
      </p:sp>
    </p:spTree>
    <p:extLst>
      <p:ext uri="{BB962C8B-B14F-4D97-AF65-F5344CB8AC3E}">
        <p14:creationId xmlns:p14="http://schemas.microsoft.com/office/powerpoint/2010/main" val="312569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p:txBody>
          <a:bodyPr/>
          <a:lstStyle/>
          <a:p>
            <a:r>
              <a:rPr lang="en-US" sz="7200">
                <a:latin typeface="Matura MT Script Capitals"/>
              </a:rPr>
              <a:t>Radical Love</a:t>
            </a:r>
            <a:endParaRPr lang="en-US" sz="720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787649"/>
            <a:ext cx="10668000" cy="3733072"/>
          </a:xfrm>
        </p:spPr>
        <p:txBody>
          <a:bodyPr vert="horz" lIns="91440" tIns="45720" rIns="91440" bIns="45720" rtlCol="0" anchor="t">
            <a:normAutofit fontScale="92500"/>
          </a:bodyPr>
          <a:lstStyle/>
          <a:p>
            <a:r>
              <a:rPr lang="en-US" dirty="0">
                <a:ea typeface="+mn-lt"/>
                <a:cs typeface="+mn-lt"/>
                <a:hlinkClick r:id="rId2"/>
              </a:rPr>
              <a:t>Don’t just pretend to love others. Really love them. Hate what is wrong. Hold tightly to what is good. Love each other with genuine affection, and take delight in honoring each other. Never be lazy, but work hard and serve the Lord enthusiastically. Rejoice in our confident hope. Be patient in trouble, and keep on praying. When God’s people are in need, be ready to help them. Always be eager to practice hospitality. Bless those who persecute you. Don’t curse them; pray that God will bless them. Be happy with those who are happy, and weep with those who weep</a:t>
            </a:r>
            <a:r>
              <a:rPr lang="en-US" u="sng" dirty="0">
                <a:ea typeface="+mn-lt"/>
                <a:cs typeface="+mn-lt"/>
                <a:hlinkClick r:id="rId2"/>
              </a:rPr>
              <a:t>.</a:t>
            </a:r>
            <a:endParaRPr lang="en-US" u="sng" dirty="0"/>
          </a:p>
        </p:txBody>
      </p:sp>
    </p:spTree>
    <p:extLst>
      <p:ext uri="{BB962C8B-B14F-4D97-AF65-F5344CB8AC3E}">
        <p14:creationId xmlns:p14="http://schemas.microsoft.com/office/powerpoint/2010/main" val="395343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764499"/>
            <a:ext cx="9144000" cy="1289154"/>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638269"/>
            <a:ext cx="10668000" cy="3792511"/>
          </a:xfrm>
        </p:spPr>
        <p:txBody>
          <a:bodyPr vert="horz" lIns="91440" tIns="45720" rIns="91440" bIns="45720" rtlCol="0" anchor="t">
            <a:normAutofit/>
          </a:bodyPr>
          <a:lstStyle/>
          <a:p>
            <a:r>
              <a:rPr lang="en-US" b="1" dirty="0"/>
              <a:t>Introduction</a:t>
            </a:r>
          </a:p>
          <a:p>
            <a:pPr marL="0" indent="0" algn="l">
              <a:buNone/>
            </a:pPr>
            <a:endParaRPr lang="en-US" sz="1800" b="0" i="0" u="none" strike="noStrike" baseline="0" dirty="0">
              <a:latin typeface="Calibri" panose="020F0502020204030204" pitchFamily="34" charset="0"/>
            </a:endParaRPr>
          </a:p>
          <a:p>
            <a:r>
              <a:rPr lang="en-US" b="1" i="0" u="none" strike="noStrike" baseline="0" dirty="0">
                <a:latin typeface="Verdana" panose="020B0604030504040204" pitchFamily="34" charset="0"/>
                <a:ea typeface="Verdana" panose="020B0604030504040204" pitchFamily="34" charset="0"/>
              </a:rPr>
              <a:t> Today, let us delve into the profound teachings of the apostle Paul in his letter to the Romans, specifically focusing on Romans 12:9-15. </a:t>
            </a:r>
          </a:p>
          <a:p>
            <a:r>
              <a:rPr lang="en-US" b="1" i="0" u="none" strike="noStrike" baseline="0" dirty="0">
                <a:latin typeface="Verdana" panose="020B0604030504040204" pitchFamily="34" charset="0"/>
                <a:ea typeface="Verdana" panose="020B0604030504040204" pitchFamily="34" charset="0"/>
              </a:rPr>
              <a:t>In these verses, Paul speaks to us about the transformative power of love and the radical nature of genuine Christian love. </a:t>
            </a:r>
            <a:endParaRPr lang="en-US" sz="4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2115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974363"/>
            <a:ext cx="9144000" cy="899408"/>
          </a:xfrm>
        </p:spPr>
        <p:txBody>
          <a:bodyPr>
            <a:normAutofit fontScale="90000"/>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128603"/>
            <a:ext cx="10668000" cy="4302177"/>
          </a:xfrm>
        </p:spPr>
        <p:txBody>
          <a:bodyPr vert="horz" lIns="91440" tIns="45720" rIns="91440" bIns="45720" rtlCol="0" anchor="t">
            <a:normAutofit/>
          </a:bodyPr>
          <a:lstStyle/>
          <a:p>
            <a:r>
              <a:rPr lang="en-US" dirty="0"/>
              <a:t>Paul begins by saying, "Love must be sincere. </a:t>
            </a:r>
          </a:p>
          <a:p>
            <a:r>
              <a:rPr lang="en-US" dirty="0"/>
              <a:t>Hate what is evil; cling to what is good." </a:t>
            </a:r>
          </a:p>
          <a:p>
            <a:r>
              <a:rPr lang="en-US" dirty="0"/>
              <a:t>This sets the tone for the kind of love that we, as followers of Christ, are called to embody. </a:t>
            </a:r>
          </a:p>
          <a:p>
            <a:r>
              <a:rPr lang="en-US" dirty="0"/>
              <a:t>Our love should not be superficial or hypocritical, but sincere and genuine. </a:t>
            </a:r>
          </a:p>
          <a:p>
            <a:r>
              <a:rPr lang="en-US" dirty="0"/>
              <a:t>It should be a love that is rooted in God's love for us, a love that is willing to hate what is evil and cling to what is good.</a:t>
            </a:r>
            <a:endParaRPr lang="en-US" sz="4000" dirty="0"/>
          </a:p>
        </p:txBody>
      </p:sp>
    </p:spTree>
    <p:extLst>
      <p:ext uri="{BB962C8B-B14F-4D97-AF65-F5344CB8AC3E}">
        <p14:creationId xmlns:p14="http://schemas.microsoft.com/office/powerpoint/2010/main" val="188711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974362"/>
            <a:ext cx="9144000" cy="1289153"/>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263515"/>
            <a:ext cx="10668000" cy="4167265"/>
          </a:xfrm>
        </p:spPr>
        <p:txBody>
          <a:bodyPr vert="horz" lIns="91440" tIns="45720" rIns="91440" bIns="45720" rtlCol="0" anchor="t">
            <a:normAutofit/>
          </a:bodyPr>
          <a:lstStyle/>
          <a:p>
            <a:r>
              <a:rPr lang="en-US" dirty="0"/>
              <a:t>As we continue to read, Paul goes on to say, "Be devoted to one another in love. </a:t>
            </a:r>
          </a:p>
          <a:p>
            <a:r>
              <a:rPr lang="en-US" dirty="0"/>
              <a:t>Honor one another above yourselves." </a:t>
            </a:r>
          </a:p>
          <a:p>
            <a:r>
              <a:rPr lang="en-US" dirty="0"/>
              <a:t>This is a challenging command, as it requires us to put the needs and interests of others above our own. </a:t>
            </a:r>
          </a:p>
          <a:p>
            <a:r>
              <a:rPr lang="en-US" dirty="0"/>
              <a:t>It calls us to a selfless love that seeks the well-being of others before our own desires. </a:t>
            </a:r>
          </a:p>
          <a:p>
            <a:r>
              <a:rPr lang="en-US" dirty="0"/>
              <a:t>This kind of love is radically different from the self-centered love that the world often promotes.</a:t>
            </a:r>
            <a:endParaRPr lang="en-US" sz="4000" dirty="0"/>
          </a:p>
        </p:txBody>
      </p:sp>
    </p:spTree>
    <p:extLst>
      <p:ext uri="{BB962C8B-B14F-4D97-AF65-F5344CB8AC3E}">
        <p14:creationId xmlns:p14="http://schemas.microsoft.com/office/powerpoint/2010/main" val="2033069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629588"/>
            <a:ext cx="9144000" cy="1169232"/>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1999" y="1798820"/>
            <a:ext cx="10218295" cy="4616970"/>
          </a:xfrm>
        </p:spPr>
        <p:txBody>
          <a:bodyPr vert="horz" lIns="91440" tIns="45720" rIns="91440" bIns="45720" rtlCol="0" anchor="t">
            <a:normAutofit/>
          </a:bodyPr>
          <a:lstStyle/>
          <a:p>
            <a:r>
              <a:rPr lang="en-US" dirty="0"/>
              <a:t>Paul further instructs us to "Share with the Lord’s people who are in need.</a:t>
            </a:r>
          </a:p>
          <a:p>
            <a:r>
              <a:rPr lang="en-US" dirty="0"/>
              <a:t> Practice hospitality." This emphasizes the practical outworking of love in our lives.</a:t>
            </a:r>
          </a:p>
          <a:p>
            <a:r>
              <a:rPr lang="en-US" dirty="0"/>
              <a:t> Love is not just a feeling or an emotion; it is action. </a:t>
            </a:r>
          </a:p>
          <a:p>
            <a:r>
              <a:rPr lang="en-US" dirty="0"/>
              <a:t>It is seen in our willingness to help those in need, to open our hearts and homes to others, and to show kindness and compassion in tangible ways.</a:t>
            </a:r>
          </a:p>
        </p:txBody>
      </p:sp>
    </p:spTree>
    <p:extLst>
      <p:ext uri="{BB962C8B-B14F-4D97-AF65-F5344CB8AC3E}">
        <p14:creationId xmlns:p14="http://schemas.microsoft.com/office/powerpoint/2010/main" val="197757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629588"/>
            <a:ext cx="9144000" cy="1169232"/>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263515"/>
            <a:ext cx="10668000" cy="4167265"/>
          </a:xfrm>
        </p:spPr>
        <p:txBody>
          <a:bodyPr vert="horz" lIns="91440" tIns="45720" rIns="91440" bIns="45720" rtlCol="0" anchor="t">
            <a:normAutofit/>
          </a:bodyPr>
          <a:lstStyle/>
          <a:p>
            <a:r>
              <a:rPr lang="en-US" i="0" u="none" strike="noStrike" baseline="0" dirty="0"/>
              <a:t>In the next verse, Paul says, "Bless those who persecute you; bless and do not curse." </a:t>
            </a:r>
          </a:p>
          <a:p>
            <a:r>
              <a:rPr lang="en-US" i="0" u="none" strike="noStrike" baseline="0" dirty="0"/>
              <a:t>This is perhaps one of the most challenging aspects of Christian love. It is easy to love those who love us in return, but true Christian love goes beyond that. </a:t>
            </a:r>
          </a:p>
          <a:p>
            <a:r>
              <a:rPr lang="en-US" i="0" u="none" strike="noStrike" baseline="0" dirty="0"/>
              <a:t>It extends even to our enemies, to those who persecute us or speak ill of us. We are called to bless them, to pray for them, and to respond with love instead of retaliation. </a:t>
            </a:r>
            <a:endParaRPr lang="en-US" sz="4400" dirty="0"/>
          </a:p>
        </p:txBody>
      </p:sp>
    </p:spTree>
    <p:extLst>
      <p:ext uri="{BB962C8B-B14F-4D97-AF65-F5344CB8AC3E}">
        <p14:creationId xmlns:p14="http://schemas.microsoft.com/office/powerpoint/2010/main" val="200713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629588"/>
            <a:ext cx="9144000" cy="1169232"/>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2263515"/>
            <a:ext cx="10668000" cy="4167265"/>
          </a:xfrm>
        </p:spPr>
        <p:txBody>
          <a:bodyPr vert="horz" lIns="91440" tIns="45720" rIns="91440" bIns="45720" rtlCol="0" anchor="t">
            <a:normAutofit/>
          </a:bodyPr>
          <a:lstStyle/>
          <a:p>
            <a:r>
              <a:rPr lang="en-US" dirty="0"/>
              <a:t>Finally, Paul concludes this passage by saying, "Rejoice with those who rejoice; mourn with those who mourn." </a:t>
            </a:r>
          </a:p>
          <a:p>
            <a:r>
              <a:rPr lang="en-US" dirty="0"/>
              <a:t>This highlights the empathetic nature of love.</a:t>
            </a:r>
          </a:p>
          <a:p>
            <a:r>
              <a:rPr lang="en-US" dirty="0"/>
              <a:t> Love is not indifferent to the joys and sorrows of others; it rejoices in their triumphs and weeps with them in their sorrows. </a:t>
            </a:r>
          </a:p>
          <a:p>
            <a:r>
              <a:rPr lang="en-US" dirty="0"/>
              <a:t>It is a love that is deeply connected to the fabric of humanity, sharing in both the joys and the pains of life.</a:t>
            </a:r>
          </a:p>
        </p:txBody>
      </p:sp>
    </p:spTree>
    <p:extLst>
      <p:ext uri="{BB962C8B-B14F-4D97-AF65-F5344CB8AC3E}">
        <p14:creationId xmlns:p14="http://schemas.microsoft.com/office/powerpoint/2010/main" val="394900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24EE-243C-348E-AD20-058FE4B10C2D}"/>
              </a:ext>
            </a:extLst>
          </p:cNvPr>
          <p:cNvSpPr>
            <a:spLocks noGrp="1"/>
          </p:cNvSpPr>
          <p:nvPr>
            <p:ph type="title"/>
          </p:nvPr>
        </p:nvSpPr>
        <p:spPr>
          <a:xfrm>
            <a:off x="762000" y="397240"/>
            <a:ext cx="9144000" cy="1116767"/>
          </a:xfrm>
        </p:spPr>
        <p:txBody>
          <a:bodyPr/>
          <a:lstStyle/>
          <a:p>
            <a:r>
              <a:rPr lang="en-US" sz="7200" dirty="0">
                <a:latin typeface="Matura MT Script Capitals"/>
              </a:rPr>
              <a:t>Radical Love</a:t>
            </a:r>
            <a:endParaRPr lang="en-US" sz="7200" dirty="0">
              <a:solidFill>
                <a:srgbClr val="000000"/>
              </a:solidFill>
              <a:latin typeface="Matura MT Script Capitals"/>
            </a:endParaRPr>
          </a:p>
          <a:p>
            <a:endParaRPr lang="en-US" dirty="0"/>
          </a:p>
        </p:txBody>
      </p:sp>
      <p:sp>
        <p:nvSpPr>
          <p:cNvPr id="3" name="Content Placeholder 2">
            <a:extLst>
              <a:ext uri="{FF2B5EF4-FFF2-40B4-BE49-F238E27FC236}">
                <a16:creationId xmlns:a16="http://schemas.microsoft.com/office/drawing/2014/main" id="{49BF9510-FE7B-1FBF-00F2-24F494127DC7}"/>
              </a:ext>
            </a:extLst>
          </p:cNvPr>
          <p:cNvSpPr>
            <a:spLocks noGrp="1"/>
          </p:cNvSpPr>
          <p:nvPr>
            <p:ph idx="1"/>
          </p:nvPr>
        </p:nvSpPr>
        <p:spPr>
          <a:xfrm>
            <a:off x="762000" y="1753849"/>
            <a:ext cx="10668000" cy="4706912"/>
          </a:xfrm>
        </p:spPr>
        <p:txBody>
          <a:bodyPr vert="horz" lIns="91440" tIns="45720" rIns="91440" bIns="45720" rtlCol="0" anchor="t">
            <a:noAutofit/>
          </a:bodyPr>
          <a:lstStyle/>
          <a:p>
            <a:r>
              <a:rPr lang="en-US" dirty="0"/>
              <a:t>Christian love is a distinct concept that goes beyond romantic love or simply liking someone. </a:t>
            </a:r>
          </a:p>
          <a:p>
            <a:r>
              <a:rPr lang="en-US" dirty="0"/>
              <a:t>Unconditional and Sacrificial: It mirrors God's love for humanity. </a:t>
            </a:r>
          </a:p>
          <a:p>
            <a:r>
              <a:rPr lang="en-US" dirty="0"/>
              <a:t>It's selfless, expecting nothing in return.</a:t>
            </a:r>
          </a:p>
          <a:p>
            <a:r>
              <a:rPr lang="en-US" dirty="0"/>
              <a:t>It’s willing to make sacrifices for the beloved (think Jesus' sacrifice). This is often called Agape love.</a:t>
            </a:r>
          </a:p>
          <a:p>
            <a:r>
              <a:rPr lang="en-US" dirty="0"/>
              <a:t>Rooted in God's Love: Christians believe we are capable of love because God first loved us. </a:t>
            </a:r>
          </a:p>
          <a:p>
            <a:r>
              <a:rPr lang="en-US" dirty="0"/>
              <a:t>This love inspires us to love others.</a:t>
            </a:r>
          </a:p>
        </p:txBody>
      </p:sp>
    </p:spTree>
    <p:extLst>
      <p:ext uri="{BB962C8B-B14F-4D97-AF65-F5344CB8AC3E}">
        <p14:creationId xmlns:p14="http://schemas.microsoft.com/office/powerpoint/2010/main" val="1019146318"/>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emplate>office theme</Template>
  <TotalTime>2481</TotalTime>
  <Words>1054</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Matura MT Script Capitals</vt:lpstr>
      <vt:lpstr>Verdana</vt:lpstr>
      <vt:lpstr>Verdana Pro</vt:lpstr>
      <vt:lpstr>Verdana Pro Cond SemiBold</vt:lpstr>
      <vt:lpstr>TornVTI</vt:lpstr>
      <vt:lpstr>Radical Love</vt:lpstr>
      <vt:lpstr>Radical Love </vt:lpstr>
      <vt:lpstr>Radical Love </vt:lpstr>
      <vt:lpstr>Radical Love </vt:lpstr>
      <vt:lpstr>Radical Love </vt:lpstr>
      <vt:lpstr>Radical Love </vt:lpstr>
      <vt:lpstr>Radical Love </vt:lpstr>
      <vt:lpstr>Radical Love </vt:lpstr>
      <vt:lpstr>Radical Love </vt:lpstr>
      <vt:lpstr>Radical Love </vt:lpstr>
      <vt:lpstr>Radical Love </vt:lpstr>
      <vt:lpstr>Radical Love </vt:lpstr>
      <vt:lpstr>Radical Love </vt:lpstr>
      <vt:lpstr>Let Us Pray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dc:creator>
  <cp:lastModifiedBy>Ronald Powell</cp:lastModifiedBy>
  <cp:revision>45</cp:revision>
  <dcterms:created xsi:type="dcterms:W3CDTF">2024-05-15T19:05:39Z</dcterms:created>
  <dcterms:modified xsi:type="dcterms:W3CDTF">2024-05-24T13:35:19Z</dcterms:modified>
</cp:coreProperties>
</file>